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56" r:id="rId4"/>
  </p:sldMasterIdLst>
  <p:notesMasterIdLst>
    <p:notesMasterId r:id="rId45"/>
  </p:notesMasterIdLst>
  <p:sldIdLst>
    <p:sldId id="256" r:id="rId5"/>
    <p:sldId id="258" r:id="rId6"/>
    <p:sldId id="298" r:id="rId7"/>
    <p:sldId id="259" r:id="rId8"/>
    <p:sldId id="260" r:id="rId9"/>
    <p:sldId id="262" r:id="rId10"/>
    <p:sldId id="263" r:id="rId11"/>
    <p:sldId id="264" r:id="rId12"/>
    <p:sldId id="265" r:id="rId13"/>
    <p:sldId id="266" r:id="rId14"/>
    <p:sldId id="267" r:id="rId15"/>
    <p:sldId id="268" r:id="rId16"/>
    <p:sldId id="270" r:id="rId17"/>
    <p:sldId id="271" r:id="rId18"/>
    <p:sldId id="272" r:id="rId19"/>
    <p:sldId id="273" r:id="rId20"/>
    <p:sldId id="274" r:id="rId21"/>
    <p:sldId id="299"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300" r:id="rId36"/>
    <p:sldId id="301" r:id="rId37"/>
    <p:sldId id="303" r:id="rId38"/>
    <p:sldId id="302" r:id="rId39"/>
    <p:sldId id="293" r:id="rId40"/>
    <p:sldId id="294" r:id="rId41"/>
    <p:sldId id="295" r:id="rId42"/>
    <p:sldId id="296" r:id="rId43"/>
    <p:sldId id="297" r:id="rId44"/>
  </p:sldIdLst>
  <p:sldSz cx="9144000" cy="6858000" type="screen4x3"/>
  <p:notesSz cx="7315200" cy="9601200"/>
  <p:embeddedFontLs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174EF-F03E-4431-BA0C-4AC075C0AAE3}" v="114" dt="2021-01-15T15:26:43.633"/>
    <p1510:client id="{FD278BA9-195A-2865-1979-15015384E81C}" v="4" dt="2021-01-15T15:38:00.161"/>
  </p1510:revLst>
</p1510:revInfo>
</file>

<file path=ppt/tableStyles.xml><?xml version="1.0" encoding="utf-8"?>
<a:tblStyleLst xmlns:a="http://schemas.openxmlformats.org/drawingml/2006/main" def="{870D2AE3-6FDB-45D7-AD71-FC6F2944F5A5}">
  <a:tblStyle styleId="{870D2AE3-6FDB-45D7-AD71-FC6F2944F5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0" autoAdjust="0"/>
    <p:restoredTop sz="86410" autoAdjust="0"/>
  </p:normalViewPr>
  <p:slideViewPr>
    <p:cSldViewPr snapToGrid="0">
      <p:cViewPr varScale="1">
        <p:scale>
          <a:sx n="79" d="100"/>
          <a:sy n="79" d="100"/>
        </p:scale>
        <p:origin x="27" y="258"/>
      </p:cViewPr>
      <p:guideLst>
        <p:guide orient="horz" pos="2160"/>
        <p:guide pos="2880"/>
      </p:guideLst>
    </p:cSldViewPr>
  </p:slideViewPr>
  <p:outlineViewPr>
    <p:cViewPr>
      <p:scale>
        <a:sx n="33" d="100"/>
        <a:sy n="33" d="100"/>
      </p:scale>
      <p:origin x="0" y="-18177"/>
    </p:cViewPr>
  </p:outlineViewPr>
  <p:notesTextViewPr>
    <p:cViewPr>
      <p:scale>
        <a:sx n="1" d="1"/>
        <a:sy n="1" d="1"/>
      </p:scale>
      <p:origin x="0" y="0"/>
    </p:cViewPr>
  </p:notesTextViewPr>
  <p:sorterViewPr>
    <p:cViewPr>
      <p:scale>
        <a:sx n="100" d="100"/>
        <a:sy n="100" d="100"/>
      </p:scale>
      <p:origin x="0" y="-66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583" cy="480388"/>
          </a:xfrm>
          <a:prstGeom prst="rect">
            <a:avLst/>
          </a:prstGeom>
          <a:noFill/>
          <a:ln>
            <a:noFill/>
          </a:ln>
        </p:spPr>
        <p:txBody>
          <a:bodyPr spcFirstLastPara="1" wrap="square" lIns="96650" tIns="48312" rIns="96650" bIns="48312"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2962" y="0"/>
            <a:ext cx="3170583" cy="480388"/>
          </a:xfrm>
          <a:prstGeom prst="rect">
            <a:avLst/>
          </a:prstGeom>
          <a:noFill/>
          <a:ln>
            <a:noFill/>
          </a:ln>
        </p:spPr>
        <p:txBody>
          <a:bodyPr spcFirstLastPara="1" wrap="square" lIns="96650" tIns="48312" rIns="96650" bIns="48312"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2183" y="4561226"/>
            <a:ext cx="5850835" cy="4320213"/>
          </a:xfrm>
          <a:prstGeom prst="rect">
            <a:avLst/>
          </a:prstGeom>
          <a:noFill/>
          <a:ln>
            <a:noFill/>
          </a:ln>
        </p:spPr>
        <p:txBody>
          <a:bodyPr spcFirstLastPara="1" wrap="square" lIns="96650" tIns="48312" rIns="96650" bIns="48312"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173"/>
            <a:ext cx="3170583" cy="480388"/>
          </a:xfrm>
          <a:prstGeom prst="rect">
            <a:avLst/>
          </a:prstGeom>
          <a:noFill/>
          <a:ln>
            <a:noFill/>
          </a:ln>
        </p:spPr>
        <p:txBody>
          <a:bodyPr spcFirstLastPara="1" wrap="square" lIns="96650" tIns="48312" rIns="96650" bIns="48312"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9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9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9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9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9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9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9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9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2962" y="9119173"/>
            <a:ext cx="3170583" cy="480388"/>
          </a:xfrm>
          <a:prstGeom prst="rect">
            <a:avLst/>
          </a:prstGeom>
          <a:noFill/>
          <a:ln>
            <a:noFill/>
          </a:ln>
        </p:spPr>
        <p:txBody>
          <a:bodyPr spcFirstLastPara="1" wrap="square" lIns="96650" tIns="48312" rIns="96650" bIns="48312" anchor="b" anchorCtr="0">
            <a:noAutofit/>
          </a:bodyPr>
          <a:lstStyle/>
          <a:p>
            <a:pPr algn="r"/>
            <a:fld id="{00000000-1234-1234-1234-123412341234}" type="slidenum">
              <a:rPr lang="en-US" sz="1200" smtClean="0">
                <a:solidFill>
                  <a:schemeClr val="dk1"/>
                </a:solidFill>
              </a:rPr>
              <a:pPr algn="r"/>
              <a:t>‹#›</a:t>
            </a:fld>
            <a:endParaRPr lang="en-US" sz="1200">
              <a:solidFill>
                <a:schemeClr val="dk1"/>
              </a:solidFil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 name="Google Shape;76;p1:notes"/>
          <p:cNvSpPr txBox="1">
            <a:spLocks noGrp="1"/>
          </p:cNvSpPr>
          <p:nvPr>
            <p:ph type="body" idx="1"/>
          </p:nvPr>
        </p:nvSpPr>
        <p:spPr>
          <a:xfrm>
            <a:off x="732183" y="4561226"/>
            <a:ext cx="5850835" cy="4320213"/>
          </a:xfrm>
          <a:prstGeom prst="rect">
            <a:avLst/>
          </a:prstGeom>
          <a:noFill/>
          <a:ln>
            <a:noFill/>
          </a:ln>
        </p:spPr>
        <p:txBody>
          <a:bodyPr spcFirstLastPara="1" wrap="square" lIns="96650" tIns="48312" rIns="96650" bIns="48312" anchor="t" anchorCtr="0">
            <a:noAutofit/>
          </a:bodyPr>
          <a:lstStyle/>
          <a:p>
            <a:pPr marL="0" indent="0">
              <a:spcBef>
                <a:spcPts val="0"/>
              </a:spcBef>
            </a:pPr>
            <a:endParaRPr/>
          </a:p>
        </p:txBody>
      </p:sp>
      <p:sp>
        <p:nvSpPr>
          <p:cNvPr id="77" name="Google Shape;77;p1:notes"/>
          <p:cNvSpPr txBox="1">
            <a:spLocks noGrp="1"/>
          </p:cNvSpPr>
          <p:nvPr>
            <p:ph type="sldNum" idx="12"/>
          </p:nvPr>
        </p:nvSpPr>
        <p:spPr>
          <a:xfrm>
            <a:off x="4142962" y="9119173"/>
            <a:ext cx="3170583" cy="480388"/>
          </a:xfrm>
          <a:prstGeom prst="rect">
            <a:avLst/>
          </a:prstGeom>
          <a:noFill/>
          <a:ln>
            <a:noFill/>
          </a:ln>
        </p:spPr>
        <p:txBody>
          <a:bodyPr spcFirstLastPara="1" wrap="square" lIns="96650" tIns="48312" rIns="96650" bIns="48312" anchor="b" anchorCtr="0">
            <a:noAutofit/>
          </a:bodyPr>
          <a:lstStyle/>
          <a:p>
            <a:pPr algn="r"/>
            <a:fld id="{00000000-1234-1234-1234-123412341234}" type="slidenum">
              <a:rPr lang="en-US" sz="1200">
                <a:solidFill>
                  <a:schemeClr val="dk1"/>
                </a:solidFill>
              </a:rPr>
              <a:pPr algn="r"/>
              <a:t>1</a:t>
            </a:fld>
            <a:endParaRPr sz="12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bca3f1a58_0_7: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bca3f1a58_0_7: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1245"/>
              </a:spcBef>
            </a:pPr>
            <a:r>
              <a:rPr lang="en-US">
                <a:solidFill>
                  <a:srgbClr val="000000"/>
                </a:solidFill>
                <a:highlight>
                  <a:schemeClr val="lt1"/>
                </a:highlight>
              </a:rPr>
              <a:t>Gerard to lead</a:t>
            </a:r>
            <a:endParaRPr>
              <a:solidFill>
                <a:srgbClr val="000000"/>
              </a:solidFill>
              <a:highlight>
                <a:schemeClr val="lt1"/>
              </a:highlight>
            </a:endParaRPr>
          </a:p>
          <a:p>
            <a:pPr marL="0" indent="0">
              <a:lnSpc>
                <a:spcPct val="115000"/>
              </a:lnSpc>
              <a:spcBef>
                <a:spcPts val="1245"/>
              </a:spcBef>
            </a:pPr>
            <a:endParaRPr>
              <a:solidFill>
                <a:srgbClr val="000000"/>
              </a:solidFill>
              <a:highlight>
                <a:schemeClr val="lt1"/>
              </a:highlight>
            </a:endParaRPr>
          </a:p>
          <a:p>
            <a:pPr marL="0" indent="0">
              <a:spcBef>
                <a:spcPts val="1245"/>
              </a:spcBef>
            </a:pPr>
            <a:r>
              <a:rPr lang="en-US"/>
              <a:t> screen/content share is traditionally not accessible to screen reader users regardless of platform</a:t>
            </a:r>
            <a:endParaRPr>
              <a:solidFill>
                <a:srgbClr val="000000"/>
              </a:solidFill>
              <a:highlight>
                <a:schemeClr val="lt1"/>
              </a:highlight>
            </a:endParaRPr>
          </a:p>
        </p:txBody>
      </p:sp>
      <p:sp>
        <p:nvSpPr>
          <p:cNvPr id="180" name="Google Shape;180;g8bca3f1a58_0_7: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23608d479_1_14: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23608d479_1_14: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0"/>
              </a:spcBef>
            </a:pPr>
            <a:r>
              <a:rPr lang="en-US" sz="1100">
                <a:solidFill>
                  <a:srgbClr val="000000"/>
                </a:solidFill>
              </a:rPr>
              <a:t>Gerard to lead</a:t>
            </a:r>
            <a:endParaRPr sz="1100">
              <a:solidFill>
                <a:srgbClr val="000000"/>
              </a:solidFill>
            </a:endParaRPr>
          </a:p>
          <a:p>
            <a:pPr marL="0" indent="0">
              <a:lnSpc>
                <a:spcPct val="115000"/>
              </a:lnSpc>
              <a:spcBef>
                <a:spcPts val="0"/>
              </a:spcBef>
            </a:pPr>
            <a:r>
              <a:rPr lang="en-US" sz="1100">
                <a:solidFill>
                  <a:srgbClr val="000000"/>
                </a:solidFill>
              </a:rPr>
              <a:t>This also allows for closer-to-duplex sound transmission. Using a computer’s speakers or speakerphone, or even a smart phone, engages echo cancellation algorithms that may prevent you or others from hearing multiple speakers, causing even more challenges in turntaking.</a:t>
            </a:r>
            <a:endParaRPr/>
          </a:p>
          <a:p>
            <a:pPr marL="0" indent="0">
              <a:spcBef>
                <a:spcPts val="373"/>
              </a:spcBef>
            </a:pPr>
            <a:endParaRPr/>
          </a:p>
        </p:txBody>
      </p:sp>
      <p:sp>
        <p:nvSpPr>
          <p:cNvPr id="192" name="Google Shape;192;g823608d479_1_14: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23608d479_0_289: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23608d479_0_289: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spcBef>
                <a:spcPts val="373"/>
              </a:spcBef>
            </a:pPr>
            <a:r>
              <a:rPr lang="en-US"/>
              <a:t>Brandon to lead</a:t>
            </a:r>
            <a:endParaRPr/>
          </a:p>
          <a:p>
            <a:pPr marL="0" indent="0">
              <a:spcBef>
                <a:spcPts val="373"/>
              </a:spcBef>
            </a:pPr>
            <a:r>
              <a:rPr lang="en-US"/>
              <a:t>Microsoft: </a:t>
            </a:r>
            <a:r>
              <a:rPr lang="en-US" sz="1400">
                <a:solidFill>
                  <a:srgbClr val="424242"/>
                </a:solidFill>
                <a:highlight>
                  <a:srgbClr val="FFFFFF"/>
                </a:highlight>
              </a:rPr>
              <a:t>Each line takes a moment as the AI visibly corrects itself. While this worked for the most part, in one case Teams actually had the right wording at first — “chamber door” — and then corrected that to “chambered or.”</a:t>
            </a:r>
            <a:endParaRPr sz="1400">
              <a:solidFill>
                <a:srgbClr val="424242"/>
              </a:solidFill>
              <a:highlight>
                <a:srgbClr val="FFFFFF"/>
              </a:highlight>
            </a:endParaRPr>
          </a:p>
          <a:p>
            <a:pPr marL="0" indent="0">
              <a:spcBef>
                <a:spcPts val="373"/>
              </a:spcBef>
            </a:pPr>
            <a:endParaRPr sz="1400">
              <a:solidFill>
                <a:srgbClr val="424242"/>
              </a:solidFill>
              <a:highlight>
                <a:srgbClr val="FFFFFF"/>
              </a:highlight>
            </a:endParaRPr>
          </a:p>
          <a:p>
            <a:pPr marL="0" indent="0">
              <a:spcBef>
                <a:spcPts val="373"/>
              </a:spcBef>
            </a:pPr>
            <a:r>
              <a:rPr lang="en-US" sz="1400">
                <a:solidFill>
                  <a:srgbClr val="424242"/>
                </a:solidFill>
                <a:highlight>
                  <a:srgbClr val="FFFFFF"/>
                </a:highlight>
              </a:rPr>
              <a:t>Google: While Meet seemed to favor run-on sentences, its accuracy, at least with this one example, was well beyond that of Teams. This wasn’t surprising, since Google has been playing with voice recognition and captioning with several of its services.</a:t>
            </a:r>
            <a:endParaRPr sz="1400">
              <a:solidFill>
                <a:srgbClr val="424242"/>
              </a:solidFill>
              <a:highlight>
                <a:srgbClr val="FFFFFF"/>
              </a:highlight>
            </a:endParaRPr>
          </a:p>
        </p:txBody>
      </p:sp>
      <p:sp>
        <p:nvSpPr>
          <p:cNvPr id="213" name="Google Shape;213;g823608d479_0_289: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23608d479_1_21: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23608d479_1_21: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0"/>
              </a:spcBef>
            </a:pPr>
            <a:r>
              <a:rPr lang="en-US" sz="1100">
                <a:solidFill>
                  <a:srgbClr val="000000"/>
                </a:solidFill>
              </a:rPr>
              <a:t>Gerard to lead</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One of the most accessible platforms for users of screen readers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Simple intuitive UI allows for ease of use (all users, cognitive disabilities)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Side by side mode and dual monitor support</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Allows for more flexibility for ASL users to retain video access while viewing content, and maximize video size</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Integrated meeting tools lack sophistication</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Handraising tool exists but doesn’t track order, may not be usable for screen reader users</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Chat functions can be difficult to distinguish (PMs versus public chat)</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Video quality is high</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Non-video participants can be hidden to allow screen real estate to remain for signers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Allows for captioning support</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Either via third party captioner, or a participant typing into the UI</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Captioning display is variable and there are not many options for customizing the display, </a:t>
            </a:r>
            <a:r>
              <a:rPr lang="en-US" sz="1100">
                <a:solidFill>
                  <a:srgbClr val="0000FF"/>
                </a:solidFill>
              </a:rPr>
              <a:t>Brandon will show an example GIF of the captioning’s flaws on Zoom.</a:t>
            </a:r>
            <a:endParaRPr sz="1100">
              <a:solidFill>
                <a:srgbClr val="0000FF"/>
              </a:solidFill>
            </a:endParaRPr>
          </a:p>
          <a:p>
            <a:pPr marL="948507" lvl="1" indent="-309582">
              <a:lnSpc>
                <a:spcPct val="115000"/>
              </a:lnSpc>
              <a:spcBef>
                <a:spcPts val="0"/>
              </a:spcBef>
              <a:buSzPts val="1100"/>
              <a:buChar char="○"/>
            </a:pPr>
            <a:r>
              <a:rPr lang="en-US" sz="1100">
                <a:solidFill>
                  <a:srgbClr val="000000"/>
                </a:solidFill>
              </a:rPr>
              <a:t>Security concerns</a:t>
            </a:r>
            <a:endParaRPr/>
          </a:p>
        </p:txBody>
      </p:sp>
      <p:sp>
        <p:nvSpPr>
          <p:cNvPr id="226" name="Google Shape;226;g823608d479_1_21: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23608d479_0_103: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23608d479_0_103: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0"/>
              </a:spcBef>
            </a:pPr>
            <a:r>
              <a:rPr lang="en-US" sz="1100">
                <a:solidFill>
                  <a:srgbClr val="000000"/>
                </a:solidFill>
              </a:rPr>
              <a:t>Gerard to lead</a:t>
            </a:r>
            <a:endParaRPr sz="1100">
              <a:solidFill>
                <a:srgbClr val="000000"/>
              </a:solidFill>
            </a:endParaRPr>
          </a:p>
          <a:p>
            <a:pPr marL="948507" lvl="1" indent="-309582">
              <a:lnSpc>
                <a:spcPct val="115000"/>
              </a:lnSpc>
              <a:spcBef>
                <a:spcPts val="0"/>
              </a:spcBef>
              <a:buSzPts val="1100"/>
              <a:buChar char="○"/>
            </a:pP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One of the most accessible platforms for users of screen readers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Simple intuitive UI allows for ease of use (all users, cognitive disabilities)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Side by side mode and dual monitor support</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Allows for more flexibility for ASL users to retain video access while viewing content, and maximize video size</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Integrated meeting tools lack sophistication</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Handraising tool exists but doesn’t track order, may not be usable for screen reader users</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Chat functions can be difficult to distinguish (PMs versus public chat)</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Video quality is high</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Non-video participants can be hidden to allow screen real estate to remain for signers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Allows for captioning support</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Either via third party captioner, or a participant typing into the UI</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Captioning display is variable and there are not many options for customizing the display, </a:t>
            </a:r>
            <a:r>
              <a:rPr lang="en-US" sz="1100">
                <a:solidFill>
                  <a:srgbClr val="0000FF"/>
                </a:solidFill>
              </a:rPr>
              <a:t>Brandon will show an example GIF of the captioning’s flaws on Zoom.</a:t>
            </a:r>
            <a:endParaRPr sz="1100">
              <a:solidFill>
                <a:srgbClr val="0000FF"/>
              </a:solidFill>
            </a:endParaRPr>
          </a:p>
          <a:p>
            <a:pPr marL="948507" lvl="1" indent="-309582">
              <a:lnSpc>
                <a:spcPct val="115000"/>
              </a:lnSpc>
              <a:spcBef>
                <a:spcPts val="0"/>
              </a:spcBef>
              <a:buSzPts val="1100"/>
              <a:buChar char="○"/>
            </a:pPr>
            <a:r>
              <a:rPr lang="en-US" sz="1100">
                <a:solidFill>
                  <a:srgbClr val="000000"/>
                </a:solidFill>
              </a:rPr>
              <a:t>Security concerns</a:t>
            </a:r>
            <a:endParaRPr/>
          </a:p>
        </p:txBody>
      </p:sp>
      <p:sp>
        <p:nvSpPr>
          <p:cNvPr id="235" name="Google Shape;235;g823608d479_0_103: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b49b63242_0_37: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b49b63242_0_37: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0"/>
              </a:spcBef>
            </a:pPr>
            <a:r>
              <a:rPr lang="en-US" sz="1100">
                <a:solidFill>
                  <a:srgbClr val="000000"/>
                </a:solidFill>
              </a:rPr>
              <a:t>Gerard to lead</a:t>
            </a:r>
            <a:endParaRPr sz="1100">
              <a:solidFill>
                <a:srgbClr val="000000"/>
              </a:solidFill>
            </a:endParaRPr>
          </a:p>
          <a:p>
            <a:pPr marL="0" indent="0">
              <a:lnSpc>
                <a:spcPct val="115000"/>
              </a:lnSpc>
              <a:spcBef>
                <a:spcPts val="0"/>
              </a:spcBef>
            </a:pPr>
            <a:r>
              <a:rPr lang="en-US" sz="1100">
                <a:solidFill>
                  <a:srgbClr val="000000"/>
                </a:solidFill>
              </a:rPr>
              <a:t>One of the most accessible platforms for users of screen readers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Simple intuitive UI allows for ease of use (all users, cognitive disabilities)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Side by side mode and dual monitor support</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Allows for more flexibility for ASL users to retain video access while viewing content, and maximize video size</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Integrated meeting tools lack sophistication</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Handraising tool exists but doesn’t track order, may not be usable for screen reader users</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Chat functions can be difficult to distinguish (PMs versus public chat)</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Video quality is high</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Non-video participants can be hidden to allow screen real estate to remain for signers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Allows for captioning support</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Either via third party captioner, or a participant typing into the UI</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Captioning display is variable and there are not many options for customizing the display, </a:t>
            </a:r>
            <a:r>
              <a:rPr lang="en-US" sz="1100">
                <a:solidFill>
                  <a:srgbClr val="0000FF"/>
                </a:solidFill>
              </a:rPr>
              <a:t>Brandon will show an example GIF of the captioning’s flaws on Zoom.</a:t>
            </a:r>
            <a:endParaRPr sz="1100">
              <a:solidFill>
                <a:srgbClr val="0000FF"/>
              </a:solidFill>
            </a:endParaRPr>
          </a:p>
          <a:p>
            <a:pPr marL="948507" lvl="1" indent="-309582">
              <a:lnSpc>
                <a:spcPct val="115000"/>
              </a:lnSpc>
              <a:spcBef>
                <a:spcPts val="0"/>
              </a:spcBef>
              <a:buSzPts val="1100"/>
              <a:buChar char="○"/>
            </a:pPr>
            <a:r>
              <a:rPr lang="en-US" sz="1100">
                <a:solidFill>
                  <a:srgbClr val="000000"/>
                </a:solidFill>
              </a:rPr>
              <a:t>Security concerns</a:t>
            </a:r>
            <a:endParaRPr/>
          </a:p>
        </p:txBody>
      </p:sp>
      <p:sp>
        <p:nvSpPr>
          <p:cNvPr id="243" name="Google Shape;243;g8b49b63242_0_37: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23608d479_0_19: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823608d479_0_19: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0"/>
              </a:spcBef>
            </a:pPr>
            <a:r>
              <a:rPr lang="en-US" sz="1100">
                <a:solidFill>
                  <a:srgbClr val="000000"/>
                </a:solidFill>
              </a:rPr>
              <a:t>Brandon to lead</a:t>
            </a:r>
            <a:endParaRPr sz="1100">
              <a:solidFill>
                <a:srgbClr val="000000"/>
              </a:solidFill>
            </a:endParaRPr>
          </a:p>
          <a:p>
            <a:pPr marL="0" indent="0">
              <a:lnSpc>
                <a:spcPct val="115000"/>
              </a:lnSpc>
              <a:spcBef>
                <a:spcPts val="0"/>
              </a:spcBef>
            </a:pPr>
            <a:r>
              <a:rPr lang="en-US" sz="1100">
                <a:solidFill>
                  <a:srgbClr val="000000"/>
                </a:solidFill>
              </a:rPr>
              <a:t>This slide is to show what most captioning looks like on Zoom. You may ask why is this happening? I’ll try to explain this in layman’s terms. Zoom does have API for captions which means it allows captioners or stenographers to be able to transmit the words from their stenograph software over to Zoom in order for the captions to appear. The challenges with this design is that Zoom’s systems are designed that every time when they recieve a new blob of data, it’ll be considered as a new line. With that in mind, there are 2 different solutions to fix this issue, but either one of these solutions falls completely upon either Zoom or the stenograph software. One solution is for Zoom to change their code to “amend” the captions so previous caption lines wouldn’t disappear when a new blob comes in. If Zoom wouldn’t do this, there’s another solution and that is for the stenograph software to be modified to keep the previous caption lines when sending a new blob with the new caption lines which leads me to show you the next slide. </a:t>
            </a:r>
            <a:endParaRPr/>
          </a:p>
        </p:txBody>
      </p:sp>
      <p:sp>
        <p:nvSpPr>
          <p:cNvPr id="251" name="Google Shape;251;g823608d479_0_19: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23608d479_0_9: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23608d479_0_9: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0"/>
              </a:spcBef>
            </a:pPr>
            <a:r>
              <a:rPr lang="en-US" sz="1100" dirty="0">
                <a:solidFill>
                  <a:srgbClr val="000000"/>
                </a:solidFill>
              </a:rPr>
              <a:t>Brandon to lead</a:t>
            </a:r>
            <a:endParaRPr sz="1100" dirty="0">
              <a:solidFill>
                <a:srgbClr val="000000"/>
              </a:solidFill>
            </a:endParaRPr>
          </a:p>
          <a:p>
            <a:pPr marL="0" indent="0">
              <a:lnSpc>
                <a:spcPct val="115000"/>
              </a:lnSpc>
              <a:spcBef>
                <a:spcPts val="0"/>
              </a:spcBef>
            </a:pPr>
            <a:endParaRPr dirty="0"/>
          </a:p>
          <a:p>
            <a:pPr marL="0" indent="0">
              <a:lnSpc>
                <a:spcPct val="115000"/>
              </a:lnSpc>
              <a:spcBef>
                <a:spcPts val="0"/>
              </a:spcBef>
            </a:pPr>
            <a:r>
              <a:rPr lang="en-US" dirty="0"/>
              <a:t>Zoom finally released update to their captioning interface where it will display as roll-up captions which places them in a much better place from an accessibility angle. </a:t>
            </a:r>
            <a:endParaRPr dirty="0"/>
          </a:p>
          <a:p>
            <a:pPr marL="0" indent="0">
              <a:lnSpc>
                <a:spcPct val="115000"/>
              </a:lnSpc>
              <a:spcBef>
                <a:spcPts val="0"/>
              </a:spcBef>
            </a:pPr>
            <a:endParaRPr dirty="0"/>
          </a:p>
          <a:p>
            <a:pPr marL="0" indent="0">
              <a:lnSpc>
                <a:spcPct val="115000"/>
              </a:lnSpc>
              <a:spcBef>
                <a:spcPts val="0"/>
              </a:spcBef>
            </a:pPr>
            <a:r>
              <a:rPr lang="en-US" dirty="0"/>
              <a:t>Nevertheless, </a:t>
            </a:r>
            <a:r>
              <a:rPr lang="en-US" dirty="0" err="1"/>
              <a:t>StreamText</a:t>
            </a:r>
            <a:r>
              <a:rPr lang="en-US" dirty="0"/>
              <a:t> (or other standalone caption display) is the ultimate solution for users overall, especially for those who are </a:t>
            </a:r>
            <a:r>
              <a:rPr lang="en-US" dirty="0" err="1"/>
              <a:t>DeafBlind</a:t>
            </a:r>
            <a:r>
              <a:rPr lang="en-US" dirty="0"/>
              <a:t> or low-vision. </a:t>
            </a:r>
            <a:endParaRPr dirty="0"/>
          </a:p>
        </p:txBody>
      </p:sp>
      <p:sp>
        <p:nvSpPr>
          <p:cNvPr id="260" name="Google Shape;260;g823608d479_0_9: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18</a:t>
            </a:fld>
            <a:endParaRPr/>
          </a:p>
        </p:txBody>
      </p:sp>
    </p:spTree>
    <p:extLst>
      <p:ext uri="{BB962C8B-B14F-4D97-AF65-F5344CB8AC3E}">
        <p14:creationId xmlns:p14="http://schemas.microsoft.com/office/powerpoint/2010/main" val="1259071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23608d479_0_36: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23608d479_0_36: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0"/>
              </a:spcBef>
            </a:pPr>
            <a:r>
              <a:rPr lang="en-US" sz="1100">
                <a:solidFill>
                  <a:srgbClr val="000000"/>
                </a:solidFill>
              </a:rPr>
              <a:t>Gerard to lead</a:t>
            </a:r>
            <a:endParaRPr sz="1100">
              <a:solidFill>
                <a:srgbClr val="000000"/>
              </a:solidFill>
            </a:endParaRPr>
          </a:p>
          <a:p>
            <a:pPr marL="474254" indent="-309582">
              <a:lnSpc>
                <a:spcPct val="115000"/>
              </a:lnSpc>
              <a:spcBef>
                <a:spcPts val="0"/>
              </a:spcBef>
              <a:buSzPts val="1100"/>
              <a:buChar char="●"/>
            </a:pPr>
            <a:r>
              <a:rPr lang="en-US" sz="1100">
                <a:solidFill>
                  <a:srgbClr val="000000"/>
                </a:solidFill>
              </a:rPr>
              <a:t>WebEx</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Unintuitive video “pinning” functionality</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Pins are based on frames, not on individuals</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“locking” a video with a pin removes flexibility for users to pin for themselves</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Retaining flexibility and customization for users who need access to interpretation or other accommodations would mean not “locking” the display into one mode, unless that mode prioritizes all accommodations.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Inflexible video interface</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Non video participants cannot be hidden, contributing to tiny videos on screen</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More secure and enterprise ready</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Not usable by screen reader users</a:t>
            </a:r>
            <a:endParaRPr/>
          </a:p>
        </p:txBody>
      </p:sp>
      <p:sp>
        <p:nvSpPr>
          <p:cNvPr id="269" name="Google Shape;269;g823608d479_0_36: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b49b63242_0_27: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b49b63242_0_27: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0"/>
              </a:spcBef>
            </a:pPr>
            <a:r>
              <a:rPr lang="en-US" sz="1100">
                <a:solidFill>
                  <a:srgbClr val="000000"/>
                </a:solidFill>
              </a:rPr>
              <a:t>Gerard to lead</a:t>
            </a:r>
            <a:endParaRPr sz="1100">
              <a:solidFill>
                <a:srgbClr val="000000"/>
              </a:solidFill>
            </a:endParaRPr>
          </a:p>
          <a:p>
            <a:pPr marL="474254" indent="-309582">
              <a:lnSpc>
                <a:spcPct val="115000"/>
              </a:lnSpc>
              <a:spcBef>
                <a:spcPts val="0"/>
              </a:spcBef>
              <a:buSzPts val="1100"/>
              <a:buChar char="●"/>
            </a:pPr>
            <a:r>
              <a:rPr lang="en-US" sz="1100">
                <a:solidFill>
                  <a:srgbClr val="000000"/>
                </a:solidFill>
              </a:rPr>
              <a:t>WebEx</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Unintuitive video “pinning” functionality</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Pins are based on frames, not on individuals</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“locking” a video with a pin removes flexibility for users to pin for themselves</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Retaining flexibility and customization for users who need access to interpretation or other accommodations would mean not “locking” the display into one mode, unless that mode prioritizes all accommodations.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Inflexible video interface</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Non video participants cannot be hidden, contributing to tiny videos on screen</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More secure and enterprise ready</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Not usable by screen reader users</a:t>
            </a:r>
            <a:endParaRPr/>
          </a:p>
        </p:txBody>
      </p:sp>
      <p:sp>
        <p:nvSpPr>
          <p:cNvPr id="279" name="Google Shape;279;g8b49b63242_0_27: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b49b63242_0_19: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g8b49b63242_0_19:notes"/>
          <p:cNvSpPr txBox="1">
            <a:spLocks noGrp="1"/>
          </p:cNvSpPr>
          <p:nvPr>
            <p:ph type="body" idx="1"/>
          </p:nvPr>
        </p:nvSpPr>
        <p:spPr>
          <a:xfrm>
            <a:off x="732182" y="4561226"/>
            <a:ext cx="5850783" cy="4320354"/>
          </a:xfrm>
          <a:prstGeom prst="rect">
            <a:avLst/>
          </a:prstGeom>
          <a:noFill/>
          <a:ln>
            <a:noFill/>
          </a:ln>
        </p:spPr>
        <p:txBody>
          <a:bodyPr spcFirstLastPara="1" wrap="square" lIns="96650" tIns="48312" rIns="96650" bIns="48312" anchor="t" anchorCtr="0">
            <a:noAutofit/>
          </a:bodyPr>
          <a:lstStyle/>
          <a:p>
            <a:pPr marL="0" indent="0">
              <a:spcBef>
                <a:spcPts val="0"/>
              </a:spcBef>
            </a:pPr>
            <a:r>
              <a:rPr lang="en-US"/>
              <a:t>Disclaimer- we do not speak for all people with disabilities. The experts on accommodations and inclusion of people with disabilities are those people themselves. We are able to provide guidelines and thoughts to consider, but do not consider this canon.</a:t>
            </a:r>
            <a:endParaRPr/>
          </a:p>
          <a:p>
            <a:pPr marL="0" indent="0">
              <a:spcBef>
                <a:spcPts val="0"/>
              </a:spcBef>
            </a:pPr>
            <a:endParaRPr/>
          </a:p>
          <a:p>
            <a:pPr marL="0" indent="0">
              <a:spcBef>
                <a:spcPts val="0"/>
              </a:spcBef>
            </a:pPr>
            <a:r>
              <a:rPr lang="en-US"/>
              <a:t>Another disclaimer: We do </a:t>
            </a:r>
            <a:r>
              <a:rPr lang="en-US" b="1"/>
              <a:t>NOT</a:t>
            </a:r>
            <a:r>
              <a:rPr lang="en-US"/>
              <a:t> endorse any companies, organizations, providers, products, or services that will be mentioned during our presentation. </a:t>
            </a:r>
            <a:endParaRPr/>
          </a:p>
        </p:txBody>
      </p:sp>
      <p:sp>
        <p:nvSpPr>
          <p:cNvPr id="93" name="Google Shape;93;g8b49b63242_0_19:notes"/>
          <p:cNvSpPr txBox="1">
            <a:spLocks noGrp="1"/>
          </p:cNvSpPr>
          <p:nvPr>
            <p:ph type="sldNum" idx="12"/>
          </p:nvPr>
        </p:nvSpPr>
        <p:spPr>
          <a:xfrm>
            <a:off x="4142962" y="9119172"/>
            <a:ext cx="3170504" cy="480246"/>
          </a:xfrm>
          <a:prstGeom prst="rect">
            <a:avLst/>
          </a:prstGeom>
          <a:noFill/>
          <a:ln>
            <a:noFill/>
          </a:ln>
        </p:spPr>
        <p:txBody>
          <a:bodyPr spcFirstLastPara="1" wrap="square" lIns="96650" tIns="48312" rIns="96650" bIns="48312" anchor="b" anchorCtr="0">
            <a:noAutofit/>
          </a:bodyPr>
          <a:lstStyle/>
          <a:p>
            <a:pPr algn="r"/>
            <a:fld id="{00000000-1234-1234-1234-123412341234}" type="slidenum">
              <a:rPr lang="en-US" sz="1200">
                <a:solidFill>
                  <a:schemeClr val="dk1"/>
                </a:solidFill>
              </a:rPr>
              <a:pPr algn="r"/>
              <a:t>2</a:t>
            </a:fld>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23608d479_0_94: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23608d479_0_94: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0"/>
              </a:spcBef>
            </a:pPr>
            <a:r>
              <a:rPr lang="en-US" sz="1100">
                <a:solidFill>
                  <a:srgbClr val="000000"/>
                </a:solidFill>
              </a:rPr>
              <a:t>Brandon to lead</a:t>
            </a:r>
            <a:endParaRPr sz="1100">
              <a:solidFill>
                <a:srgbClr val="000000"/>
              </a:solidFill>
            </a:endParaRPr>
          </a:p>
          <a:p>
            <a:pPr marL="0" indent="0">
              <a:lnSpc>
                <a:spcPct val="115000"/>
              </a:lnSpc>
              <a:spcBef>
                <a:spcPts val="0"/>
              </a:spcBef>
            </a:pPr>
            <a:r>
              <a:rPr lang="en-US" sz="1100">
                <a:solidFill>
                  <a:srgbClr val="000000"/>
                </a:solidFill>
              </a:rPr>
              <a:t>WebEx</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Unintuitive video “pinning” functionality</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Pins are based on frames, not on individuals</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“locking” a video with a pin removes flexibility for users to pin for themselves</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Retaining flexibility and customization for users who need access to interpretation or other accommodations would mean not “locking” the display into one mode, unless that mode prioritizes all accommodations.</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Inflexible video interface</a:t>
            </a:r>
            <a:endParaRPr sz="1100">
              <a:solidFill>
                <a:srgbClr val="000000"/>
              </a:solidFill>
            </a:endParaRPr>
          </a:p>
          <a:p>
            <a:pPr marL="1422761" lvl="2" indent="-309582">
              <a:lnSpc>
                <a:spcPct val="115000"/>
              </a:lnSpc>
              <a:spcBef>
                <a:spcPts val="0"/>
              </a:spcBef>
              <a:buSzPts val="1100"/>
              <a:buChar char="■"/>
            </a:pPr>
            <a:r>
              <a:rPr lang="en-US" sz="1100">
                <a:solidFill>
                  <a:srgbClr val="000000"/>
                </a:solidFill>
              </a:rPr>
              <a:t>Non video participants cannot be hidden, contributing to tiny videos on screen</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More secure and enterprise ready</a:t>
            </a:r>
            <a:endParaRPr sz="1100">
              <a:solidFill>
                <a:srgbClr val="000000"/>
              </a:solidFill>
            </a:endParaRPr>
          </a:p>
          <a:p>
            <a:pPr marL="948507" lvl="1" indent="-309582">
              <a:lnSpc>
                <a:spcPct val="115000"/>
              </a:lnSpc>
              <a:spcBef>
                <a:spcPts val="0"/>
              </a:spcBef>
              <a:buSzPts val="1100"/>
              <a:buChar char="○"/>
            </a:pPr>
            <a:r>
              <a:rPr lang="en-US" sz="1100">
                <a:solidFill>
                  <a:srgbClr val="000000"/>
                </a:solidFill>
              </a:rPr>
              <a:t>Not usable by screen reader users</a:t>
            </a:r>
            <a:endParaRPr/>
          </a:p>
        </p:txBody>
      </p:sp>
      <p:sp>
        <p:nvSpPr>
          <p:cNvPr id="287" name="Google Shape;287;g823608d479_0_94: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23608d479_0_281: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23608d479_0_281: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Brandon to lead</a:t>
            </a:r>
            <a:endParaRPr/>
          </a:p>
        </p:txBody>
      </p:sp>
      <p:sp>
        <p:nvSpPr>
          <p:cNvPr id="295" name="Google Shape;295;g823608d479_0_281: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b577c6838_1_2: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b577c6838_1_2: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brandon to lead</a:t>
            </a:r>
            <a:endParaRPr/>
          </a:p>
        </p:txBody>
      </p:sp>
      <p:sp>
        <p:nvSpPr>
          <p:cNvPr id="304" name="Google Shape;304;g8b577c6838_1_2: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23608d479_0_43: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23608d479_0_43: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Brandon to lead</a:t>
            </a:r>
            <a:endParaRPr/>
          </a:p>
          <a:p>
            <a:pPr marL="474254" indent="-329343">
              <a:lnSpc>
                <a:spcPct val="115000"/>
              </a:lnSpc>
              <a:spcBef>
                <a:spcPts val="0"/>
              </a:spcBef>
              <a:buChar char="●"/>
            </a:pPr>
            <a:r>
              <a:rPr lang="en-US"/>
              <a:t>Adobe is actively working to roll out new video enhancements, such as new audio and video codec to improve video quality while compressing bandwidth. </a:t>
            </a:r>
            <a:endParaRPr/>
          </a:p>
          <a:p>
            <a:pPr marL="474254" indent="-329343">
              <a:lnSpc>
                <a:spcPct val="115000"/>
              </a:lnSpc>
              <a:spcBef>
                <a:spcPts val="0"/>
              </a:spcBef>
              <a:buChar char="●"/>
            </a:pPr>
            <a:r>
              <a:rPr lang="en-US"/>
              <a:t>Good news - Adobe is also working on a brand-new “pod-less” Closed Captioning capability that will be coming to Adobe Connect soon within the next few months, if not before the summer. </a:t>
            </a:r>
            <a:endParaRPr/>
          </a:p>
        </p:txBody>
      </p:sp>
      <p:sp>
        <p:nvSpPr>
          <p:cNvPr id="313" name="Google Shape;313;g823608d479_0_43: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23608d479_0_82: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23608d479_0_82: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Brandon to lead</a:t>
            </a:r>
            <a:endParaRPr/>
          </a:p>
        </p:txBody>
      </p:sp>
      <p:sp>
        <p:nvSpPr>
          <p:cNvPr id="322" name="Google Shape;322;g823608d479_0_82: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b577c6838_1_11: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b577c6838_1_11: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brandon to lead</a:t>
            </a:r>
            <a:endParaRPr/>
          </a:p>
        </p:txBody>
      </p:sp>
      <p:sp>
        <p:nvSpPr>
          <p:cNvPr id="330" name="Google Shape;330;g8b577c6838_1_11: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b577c6838_0_3: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b577c6838_0_3: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brandon to lead</a:t>
            </a:r>
            <a:endParaRPr/>
          </a:p>
        </p:txBody>
      </p:sp>
      <p:sp>
        <p:nvSpPr>
          <p:cNvPr id="338" name="Google Shape;338;g8b577c6838_0_3: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23608d479_0_50: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23608d479_0_50: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sz="1100">
                <a:solidFill>
                  <a:srgbClr val="000000"/>
                </a:solidFill>
              </a:rPr>
              <a:t>Brandon to lead</a:t>
            </a:r>
            <a:endParaRPr sz="1100">
              <a:solidFill>
                <a:srgbClr val="000000"/>
              </a:solidFill>
            </a:endParaRPr>
          </a:p>
          <a:p>
            <a:pPr marL="474254" indent="-309582">
              <a:lnSpc>
                <a:spcPct val="115000"/>
              </a:lnSpc>
              <a:spcBef>
                <a:spcPts val="0"/>
              </a:spcBef>
              <a:buSzPts val="1100"/>
              <a:buChar char="●"/>
            </a:pPr>
            <a:r>
              <a:rPr lang="en-US" sz="1100">
                <a:solidFill>
                  <a:srgbClr val="000000"/>
                </a:solidFill>
              </a:rPr>
              <a:t>Product not very accessible/usable for screenreader users (though Microsoft is aware of issues and providing training, working on fixes)</a:t>
            </a:r>
            <a:endParaRPr sz="1100">
              <a:solidFill>
                <a:srgbClr val="000000"/>
              </a:solidFill>
            </a:endParaRPr>
          </a:p>
          <a:p>
            <a:pPr marL="474254" indent="-309582">
              <a:lnSpc>
                <a:spcPct val="115000"/>
              </a:lnSpc>
              <a:spcBef>
                <a:spcPts val="0"/>
              </a:spcBef>
              <a:buSzPts val="1100"/>
              <a:buChar char="●"/>
            </a:pPr>
            <a:r>
              <a:rPr lang="en-US" sz="1100">
                <a:solidFill>
                  <a:srgbClr val="000000"/>
                </a:solidFill>
              </a:rPr>
              <a:t>Brandon to explain more about G1/G3/G5 licensing dilemma </a:t>
            </a:r>
            <a:endParaRPr sz="1100">
              <a:solidFill>
                <a:srgbClr val="000000"/>
              </a:solidFill>
            </a:endParaRPr>
          </a:p>
          <a:p>
            <a:pPr marL="474254" indent="-309582">
              <a:lnSpc>
                <a:spcPct val="115000"/>
              </a:lnSpc>
              <a:spcBef>
                <a:spcPts val="0"/>
              </a:spcBef>
              <a:buSzPts val="1100"/>
              <a:buChar char="●"/>
            </a:pPr>
            <a:r>
              <a:rPr lang="en-US" sz="1100">
                <a:solidFill>
                  <a:srgbClr val="000000"/>
                </a:solidFill>
              </a:rPr>
              <a:t>Both Microsoft and the U.S. Federal Government are coordinating where multiple accessibility defects are being resolved. While I wish I can share more information, what I can share at this time is that Microsoft is actively working to fill in the gaps to improve the user experience for people with disabilities. </a:t>
            </a:r>
            <a:endParaRPr sz="1100">
              <a:solidFill>
                <a:srgbClr val="000000"/>
              </a:solidFill>
            </a:endParaRPr>
          </a:p>
        </p:txBody>
      </p:sp>
      <p:sp>
        <p:nvSpPr>
          <p:cNvPr id="346" name="Google Shape;346;g823608d479_0_50: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823608d479_0_112: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823608d479_0_112: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Brandon to lead</a:t>
            </a:r>
            <a:endParaRPr/>
          </a:p>
          <a:p>
            <a:pPr marL="474254" indent="-329343">
              <a:lnSpc>
                <a:spcPct val="115000"/>
              </a:lnSpc>
              <a:spcBef>
                <a:spcPts val="0"/>
              </a:spcBef>
              <a:buChar char="●"/>
            </a:pPr>
            <a:endParaRPr/>
          </a:p>
        </p:txBody>
      </p:sp>
      <p:sp>
        <p:nvSpPr>
          <p:cNvPr id="355" name="Google Shape;355;g823608d479_0_112: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23608d479_0_74: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23608d479_0_74: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0">
              <a:lnSpc>
                <a:spcPct val="115000"/>
              </a:lnSpc>
              <a:spcBef>
                <a:spcPts val="0"/>
              </a:spcBef>
            </a:pPr>
            <a:r>
              <a:rPr lang="en-US"/>
              <a:t>Brandon to lead</a:t>
            </a:r>
            <a:endParaRPr/>
          </a:p>
          <a:p>
            <a:pPr marL="474254" indent="0">
              <a:lnSpc>
                <a:spcPct val="115000"/>
              </a:lnSpc>
              <a:spcBef>
                <a:spcPts val="0"/>
              </a:spcBef>
            </a:pPr>
            <a:r>
              <a:rPr lang="en-US"/>
              <a:t>In government community cloud (GCC), live captioning have been available only for live events on Teams and not regular meetings. That has changed very recently few weeks ago on June 30 where Microsoft finally added the live captions capability to regular Teams meetings. That is a big milestone for many of us here in federal agencies as our dependency upon Team has become more and more. However, it’s still in its beta preview stage and as you can see the video, captioning would work for few seconds until it freezes and disappears for few seconds when the person is still talking. Microsoft is very aware of this issue and they confirmed it’s still a work in progress. </a:t>
            </a:r>
            <a:endParaRPr/>
          </a:p>
        </p:txBody>
      </p:sp>
      <p:sp>
        <p:nvSpPr>
          <p:cNvPr id="363" name="Google Shape;363;g823608d479_0_74: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b84eb92f9_0_0: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g8b84eb92f9_0_0:notes"/>
          <p:cNvSpPr txBox="1">
            <a:spLocks noGrp="1"/>
          </p:cNvSpPr>
          <p:nvPr>
            <p:ph type="body" idx="1"/>
          </p:nvPr>
        </p:nvSpPr>
        <p:spPr>
          <a:xfrm>
            <a:off x="732182" y="4561226"/>
            <a:ext cx="5850783" cy="4320354"/>
          </a:xfrm>
          <a:prstGeom prst="rect">
            <a:avLst/>
          </a:prstGeom>
          <a:noFill/>
          <a:ln>
            <a:noFill/>
          </a:ln>
        </p:spPr>
        <p:txBody>
          <a:bodyPr spcFirstLastPara="1" wrap="square" lIns="96650" tIns="48312" rIns="96650" bIns="48312" anchor="t" anchorCtr="0">
            <a:noAutofit/>
          </a:bodyPr>
          <a:lstStyle/>
          <a:p>
            <a:pPr marL="0" indent="0">
              <a:spcBef>
                <a:spcPts val="0"/>
              </a:spcBef>
            </a:pPr>
            <a:endParaRPr/>
          </a:p>
        </p:txBody>
      </p:sp>
      <p:sp>
        <p:nvSpPr>
          <p:cNvPr id="101" name="Google Shape;101;g8b84eb92f9_0_0:notes"/>
          <p:cNvSpPr txBox="1">
            <a:spLocks noGrp="1"/>
          </p:cNvSpPr>
          <p:nvPr>
            <p:ph type="sldNum" idx="12"/>
          </p:nvPr>
        </p:nvSpPr>
        <p:spPr>
          <a:xfrm>
            <a:off x="4142962" y="9119172"/>
            <a:ext cx="3170504" cy="480246"/>
          </a:xfrm>
          <a:prstGeom prst="rect">
            <a:avLst/>
          </a:prstGeom>
          <a:noFill/>
          <a:ln>
            <a:noFill/>
          </a:ln>
        </p:spPr>
        <p:txBody>
          <a:bodyPr spcFirstLastPara="1" wrap="square" lIns="96650" tIns="48312" rIns="96650" bIns="48312" anchor="b" anchorCtr="0">
            <a:noAutofit/>
          </a:bodyPr>
          <a:lstStyle/>
          <a:p>
            <a:pPr algn="r"/>
            <a:fld id="{00000000-1234-1234-1234-123412341234}" type="slidenum">
              <a:rPr lang="en-US" sz="1200">
                <a:solidFill>
                  <a:schemeClr val="dk1"/>
                </a:solidFill>
              </a:rPr>
              <a:pPr algn="r"/>
              <a:t>4</a:t>
            </a:fld>
            <a:endParaRPr sz="12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23608d479_0_123: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23608d479_0_123: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35930">
              <a:spcBef>
                <a:spcPts val="0"/>
              </a:spcBef>
              <a:buSzPts val="1500"/>
              <a:buChar char="●"/>
            </a:pPr>
            <a:r>
              <a:rPr lang="en-US" sz="1900">
                <a:solidFill>
                  <a:schemeClr val="dk2"/>
                </a:solidFill>
                <a:latin typeface="Calibri"/>
                <a:ea typeface="Calibri"/>
                <a:cs typeface="Calibri"/>
                <a:sym typeface="Calibri"/>
              </a:rPr>
              <a:t>Gerard to lead</a:t>
            </a:r>
            <a:endParaRPr sz="1900">
              <a:solidFill>
                <a:schemeClr val="dk2"/>
              </a:solidFill>
              <a:latin typeface="Calibri"/>
              <a:ea typeface="Calibri"/>
              <a:cs typeface="Calibri"/>
              <a:sym typeface="Calibri"/>
            </a:endParaRPr>
          </a:p>
          <a:p>
            <a:pPr marL="474254" indent="0">
              <a:spcBef>
                <a:spcPts val="519"/>
              </a:spcBef>
            </a:pPr>
            <a:r>
              <a:rPr lang="en-US" sz="1900">
                <a:solidFill>
                  <a:schemeClr val="dk2"/>
                </a:solidFill>
                <a:latin typeface="Calibri"/>
                <a:ea typeface="Calibri"/>
                <a:cs typeface="Calibri"/>
                <a:sym typeface="Calibri"/>
              </a:rPr>
              <a:t>Recommend maintaining the video conference interface for participants/speakers only, stream the content of the conference</a:t>
            </a:r>
            <a:endParaRPr sz="1900">
              <a:solidFill>
                <a:schemeClr val="dk2"/>
              </a:solidFill>
              <a:latin typeface="Calibri"/>
              <a:ea typeface="Calibri"/>
              <a:cs typeface="Calibri"/>
              <a:sym typeface="Calibri"/>
            </a:endParaRPr>
          </a:p>
          <a:p>
            <a:pPr marL="474254" indent="-335930">
              <a:spcBef>
                <a:spcPts val="519"/>
              </a:spcBef>
              <a:spcAft>
                <a:spcPts val="519"/>
              </a:spcAft>
              <a:buSzPts val="1500"/>
              <a:buChar char="●"/>
            </a:pPr>
            <a:r>
              <a:rPr lang="en-US" sz="1900">
                <a:solidFill>
                  <a:schemeClr val="dk2"/>
                </a:solidFill>
                <a:latin typeface="Calibri"/>
                <a:ea typeface="Calibri"/>
                <a:cs typeface="Calibri"/>
                <a:sym typeface="Calibri"/>
              </a:rPr>
              <a:t>Ensure that captions are available in alternative form that is screen reader friendly (e.g. Streamtext) while feeding captions to multiple platforms at the same time</a:t>
            </a:r>
            <a:endParaRPr sz="1900">
              <a:solidFill>
                <a:schemeClr val="dk2"/>
              </a:solidFill>
              <a:latin typeface="Calibri"/>
              <a:ea typeface="Calibri"/>
              <a:cs typeface="Calibri"/>
              <a:sym typeface="Calibri"/>
            </a:endParaRPr>
          </a:p>
        </p:txBody>
      </p:sp>
      <p:sp>
        <p:nvSpPr>
          <p:cNvPr id="373" name="Google Shape;373;g823608d479_0_123: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23608d479_0_160: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23608d479_0_160: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Brandon to lead</a:t>
            </a:r>
            <a:endParaRPr/>
          </a:p>
          <a:p>
            <a:pPr marL="474254" indent="-309582">
              <a:lnSpc>
                <a:spcPct val="115000"/>
              </a:lnSpc>
              <a:spcBef>
                <a:spcPts val="0"/>
              </a:spcBef>
              <a:buSzPts val="1100"/>
              <a:buChar char="●"/>
            </a:pPr>
            <a:r>
              <a:rPr lang="en-US"/>
              <a:t>ASL = way too small</a:t>
            </a:r>
            <a:endParaRPr/>
          </a:p>
          <a:p>
            <a:pPr marL="474254" indent="-329343">
              <a:lnSpc>
                <a:spcPct val="115000"/>
              </a:lnSpc>
              <a:spcBef>
                <a:spcPts val="0"/>
              </a:spcBef>
              <a:buChar char="●"/>
            </a:pPr>
            <a:r>
              <a:rPr lang="en-US"/>
              <a:t>Captions = pop-out, not scrolling, and sometimes would show up and disappear too fast, not allowing people to finish reading what’s being said </a:t>
            </a:r>
            <a:endParaRPr/>
          </a:p>
        </p:txBody>
      </p:sp>
      <p:sp>
        <p:nvSpPr>
          <p:cNvPr id="384" name="Google Shape;384;g823608d479_0_160: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32</a:t>
            </a:fld>
            <a:endParaRPr/>
          </a:p>
        </p:txBody>
      </p:sp>
    </p:spTree>
    <p:extLst>
      <p:ext uri="{BB962C8B-B14F-4D97-AF65-F5344CB8AC3E}">
        <p14:creationId xmlns:p14="http://schemas.microsoft.com/office/powerpoint/2010/main" val="3970679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823608d479_0_138: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823608d479_0_138: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Gerard to lead</a:t>
            </a:r>
            <a:endParaRPr/>
          </a:p>
          <a:p>
            <a:pPr marL="474254" indent="-309582">
              <a:lnSpc>
                <a:spcPct val="115000"/>
              </a:lnSpc>
              <a:spcBef>
                <a:spcPts val="0"/>
              </a:spcBef>
              <a:buSzPts val="1100"/>
              <a:buChar char="●"/>
            </a:pPr>
            <a:r>
              <a:rPr lang="en-US"/>
              <a:t>ASL = picture-in-picture while making it large enough for it to be visible even on a small mobile device like an iPhone. </a:t>
            </a:r>
            <a:endParaRPr/>
          </a:p>
          <a:p>
            <a:pPr marL="474254" indent="-329343">
              <a:lnSpc>
                <a:spcPct val="115000"/>
              </a:lnSpc>
              <a:spcBef>
                <a:spcPts val="0"/>
              </a:spcBef>
              <a:buChar char="●"/>
            </a:pPr>
            <a:r>
              <a:rPr lang="en-US"/>
              <a:t>Captioning = used built in platform’s captioning feed - which allows DeafBlind population to customize their styling preferences for better viewing experience (unlike Zoom or Teams) </a:t>
            </a:r>
            <a:endParaRPr/>
          </a:p>
          <a:p>
            <a:pPr marL="948507" lvl="1" indent="-329343">
              <a:lnSpc>
                <a:spcPct val="115000"/>
              </a:lnSpc>
              <a:spcBef>
                <a:spcPts val="0"/>
              </a:spcBef>
              <a:buChar char="○"/>
            </a:pPr>
            <a:r>
              <a:rPr lang="en-US"/>
              <a:t>Notice the scrolling captioning? Much better so people can read at their own pace</a:t>
            </a:r>
            <a:endParaRPr/>
          </a:p>
        </p:txBody>
      </p:sp>
      <p:sp>
        <p:nvSpPr>
          <p:cNvPr id="395" name="Google Shape;395;g823608d479_0_138: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33</a:t>
            </a:fld>
            <a:endParaRPr/>
          </a:p>
        </p:txBody>
      </p:sp>
    </p:spTree>
    <p:extLst>
      <p:ext uri="{BB962C8B-B14F-4D97-AF65-F5344CB8AC3E}">
        <p14:creationId xmlns:p14="http://schemas.microsoft.com/office/powerpoint/2010/main" val="877859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23608d479_0_149: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23608d479_0_149: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Gerard to lead</a:t>
            </a:r>
            <a:endParaRPr/>
          </a:p>
          <a:p>
            <a:pPr marL="474254" indent="-309582">
              <a:lnSpc>
                <a:spcPct val="115000"/>
              </a:lnSpc>
              <a:spcBef>
                <a:spcPts val="0"/>
              </a:spcBef>
              <a:buSzPts val="1100"/>
              <a:buChar char="●"/>
            </a:pPr>
            <a:r>
              <a:rPr lang="en-US"/>
              <a:t>This video did have captioning - I turned it off to show you the slide transition and the size chose for representation </a:t>
            </a:r>
            <a:endParaRPr/>
          </a:p>
          <a:p>
            <a:pPr marL="474254" indent="-309582">
              <a:lnSpc>
                <a:spcPct val="115000"/>
              </a:lnSpc>
              <a:spcBef>
                <a:spcPts val="0"/>
              </a:spcBef>
              <a:buSzPts val="1100"/>
              <a:buChar char="●"/>
            </a:pPr>
            <a:r>
              <a:rPr lang="en-US"/>
              <a:t>Take a close look where the interpreter and the Governor are almost (or is) the same size. It is an indication that the message being conveyed by these 2 people in the same amount/size using different languages representing accessibility, equity and inclusion. </a:t>
            </a:r>
            <a:endParaRPr/>
          </a:p>
          <a:p>
            <a:pPr marL="474254" indent="-329343">
              <a:lnSpc>
                <a:spcPct val="115000"/>
              </a:lnSpc>
              <a:spcBef>
                <a:spcPts val="0"/>
              </a:spcBef>
              <a:buChar char="●"/>
            </a:pPr>
            <a:r>
              <a:rPr lang="en-US"/>
              <a:t>Also, when they make a transition to show a slide, they do not resize the interpreter which is also a great representation for accessibility </a:t>
            </a:r>
            <a:endParaRPr/>
          </a:p>
        </p:txBody>
      </p:sp>
      <p:sp>
        <p:nvSpPr>
          <p:cNvPr id="406" name="Google Shape;406;g823608d479_0_149: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34</a:t>
            </a:fld>
            <a:endParaRPr/>
          </a:p>
        </p:txBody>
      </p:sp>
    </p:spTree>
    <p:extLst>
      <p:ext uri="{BB962C8B-B14F-4D97-AF65-F5344CB8AC3E}">
        <p14:creationId xmlns:p14="http://schemas.microsoft.com/office/powerpoint/2010/main" val="2434007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23608d479_0_171: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23608d479_0_171: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09582">
              <a:lnSpc>
                <a:spcPct val="115000"/>
              </a:lnSpc>
              <a:spcBef>
                <a:spcPts val="0"/>
              </a:spcBef>
              <a:buSzPts val="1100"/>
              <a:buChar char="●"/>
            </a:pPr>
            <a:r>
              <a:rPr lang="en-US"/>
              <a:t>Brandon to lead</a:t>
            </a:r>
            <a:endParaRPr/>
          </a:p>
          <a:p>
            <a:pPr marL="474254" indent="-309582">
              <a:lnSpc>
                <a:spcPct val="115000"/>
              </a:lnSpc>
              <a:spcBef>
                <a:spcPts val="0"/>
              </a:spcBef>
              <a:buSzPts val="1100"/>
              <a:buChar char="●"/>
            </a:pPr>
            <a:r>
              <a:rPr lang="en-US"/>
              <a:t>It’s AWESOME to have burn-on captions for many reasons… burn-on captions allows media specialists to broadcast out a single video feed to multiple platforms without worrying about accommodating the configuration differences in various platforms’ captioning. For example, Facebook and Twitter have different ways on how to receive the captions feed, and it’s already difficult enough to configure the caption feed to send out to a major social media platform, let alone two or more. </a:t>
            </a:r>
            <a:endParaRPr/>
          </a:p>
          <a:p>
            <a:pPr marL="474254" indent="-329343">
              <a:lnSpc>
                <a:spcPct val="115000"/>
              </a:lnSpc>
              <a:spcBef>
                <a:spcPts val="0"/>
              </a:spcBef>
              <a:buChar char="●"/>
            </a:pPr>
            <a:r>
              <a:rPr lang="en-US" b="1"/>
              <a:t>HOWEVER</a:t>
            </a:r>
            <a:r>
              <a:rPr lang="en-US"/>
              <a:t>, this may come a surprise to you… burn-on captions would be much more accessible for Deaf people who doesn’t have a vision disability. So, that means burn-on captions are still not 100% accessible. In Delaware’s case, the DeafBlind population would have a difficult time reading the captions which was probably set to 75% opacity (25% transparent?). Because there are no caption feeds to a major platform, the DeafBlind population wouldn’t be able to configure the captions to their styling preferences such as changing the font size to a larger text or even the font color to yellow. Hence our recommendation for StreamText URL to be provided in the event’s description at the same time when trying to ingest captions into live streaming platforms at the same time. </a:t>
            </a:r>
            <a:endParaRPr/>
          </a:p>
        </p:txBody>
      </p:sp>
      <p:sp>
        <p:nvSpPr>
          <p:cNvPr id="417" name="Google Shape;417;g823608d479_0_171: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35</a:t>
            </a:fld>
            <a:endParaRPr/>
          </a:p>
        </p:txBody>
      </p:sp>
    </p:spTree>
    <p:extLst>
      <p:ext uri="{BB962C8B-B14F-4D97-AF65-F5344CB8AC3E}">
        <p14:creationId xmlns:p14="http://schemas.microsoft.com/office/powerpoint/2010/main" val="2513402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ad1939b09_0_3: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ad1939b09_0_3: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35930">
              <a:spcBef>
                <a:spcPts val="0"/>
              </a:spcBef>
              <a:spcAft>
                <a:spcPts val="519"/>
              </a:spcAft>
              <a:buSzPts val="1500"/>
              <a:buChar char="●"/>
            </a:pPr>
            <a:r>
              <a:rPr lang="en-US" sz="1900">
                <a:solidFill>
                  <a:schemeClr val="dk2"/>
                </a:solidFill>
                <a:latin typeface="Calibri"/>
                <a:ea typeface="Calibri"/>
                <a:cs typeface="Calibri"/>
                <a:sym typeface="Calibri"/>
              </a:rPr>
              <a:t>Basically the pros and cons from YouTube live streaming are very similar for platforms designed to host virtual events. One major difference is that it is very cost-intensive. Many of those companies did not think of accessibility while they built their platform. When I was reaching out to those vendors for quotes and accessibility reviews, one vendor wanted to invest their time and staffing resources to remediate accessibility defects which was a great sign. That vendor actaully created a “picture-in-picture” box for ASL interpreter and users can toggle it on or off and that PIP box can be moved anywhere where you want on the screen. The same thing for captions, although at that time, they’re using ASR but they’re working to add capability for CART stenographers. </a:t>
            </a:r>
            <a:endParaRPr sz="1900">
              <a:solidFill>
                <a:schemeClr val="dk2"/>
              </a:solidFill>
              <a:latin typeface="Calibri"/>
              <a:ea typeface="Calibri"/>
              <a:cs typeface="Calibri"/>
              <a:sym typeface="Calibri"/>
            </a:endParaRPr>
          </a:p>
        </p:txBody>
      </p:sp>
      <p:sp>
        <p:nvSpPr>
          <p:cNvPr id="428" name="Google Shape;428;gaad1939b09_0_3: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aad1939b09_0_20: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aad1939b09_0_20: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35930">
              <a:spcBef>
                <a:spcPts val="0"/>
              </a:spcBef>
              <a:spcAft>
                <a:spcPts val="519"/>
              </a:spcAft>
              <a:buSzPts val="1500"/>
              <a:buChar char="●"/>
            </a:pPr>
            <a:r>
              <a:rPr lang="en-US" sz="1900">
                <a:solidFill>
                  <a:schemeClr val="dk2"/>
                </a:solidFill>
                <a:latin typeface="Calibri"/>
                <a:ea typeface="Calibri"/>
                <a:cs typeface="Calibri"/>
                <a:sym typeface="Calibri"/>
              </a:rPr>
              <a:t>Demonstration of panelists with ASL and CC</a:t>
            </a:r>
            <a:endParaRPr sz="1900">
              <a:solidFill>
                <a:schemeClr val="dk2"/>
              </a:solidFill>
              <a:latin typeface="Calibri"/>
              <a:ea typeface="Calibri"/>
              <a:cs typeface="Calibri"/>
              <a:sym typeface="Calibri"/>
            </a:endParaRPr>
          </a:p>
        </p:txBody>
      </p:sp>
      <p:sp>
        <p:nvSpPr>
          <p:cNvPr id="441" name="Google Shape;441;gaad1939b09_0_20: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ad1939b09_0_33: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ad1939b09_0_33: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474254" indent="-335930">
              <a:spcBef>
                <a:spcPts val="0"/>
              </a:spcBef>
              <a:spcAft>
                <a:spcPts val="519"/>
              </a:spcAft>
              <a:buSzPts val="1500"/>
              <a:buChar char="●"/>
            </a:pPr>
            <a:r>
              <a:rPr lang="en-US" sz="1900">
                <a:solidFill>
                  <a:schemeClr val="dk2"/>
                </a:solidFill>
                <a:latin typeface="Calibri"/>
                <a:ea typeface="Calibri"/>
                <a:cs typeface="Calibri"/>
                <a:sym typeface="Calibri"/>
              </a:rPr>
              <a:t>Demonstration of PowerPoint slides showing along with the speaker video next to it. Below is ASL and CC support</a:t>
            </a:r>
            <a:endParaRPr sz="1900">
              <a:solidFill>
                <a:schemeClr val="dk2"/>
              </a:solidFill>
              <a:latin typeface="Calibri"/>
              <a:ea typeface="Calibri"/>
              <a:cs typeface="Calibri"/>
              <a:sym typeface="Calibri"/>
            </a:endParaRPr>
          </a:p>
        </p:txBody>
      </p:sp>
      <p:sp>
        <p:nvSpPr>
          <p:cNvPr id="454" name="Google Shape;454;gaad1939b09_0_33: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8b49b63242_0_0: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8b49b63242_0_0: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spcBef>
                <a:spcPts val="373"/>
              </a:spcBef>
            </a:pPr>
            <a:r>
              <a:rPr lang="en-US"/>
              <a:t>Gerard to lead</a:t>
            </a:r>
            <a:endParaRPr/>
          </a:p>
          <a:p>
            <a:pPr marL="0" indent="0">
              <a:spcBef>
                <a:spcPts val="373"/>
              </a:spcBef>
            </a:pPr>
            <a:endParaRPr/>
          </a:p>
        </p:txBody>
      </p:sp>
      <p:sp>
        <p:nvSpPr>
          <p:cNvPr id="467" name="Google Shape;467;g8b49b63242_0_0: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23608d479_0_182: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23608d479_0_182: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spcBef>
                <a:spcPts val="373"/>
              </a:spcBef>
            </a:pPr>
            <a:r>
              <a:rPr lang="en-US"/>
              <a:t>Brandon to lead</a:t>
            </a:r>
            <a:endParaRPr/>
          </a:p>
        </p:txBody>
      </p:sp>
      <p:sp>
        <p:nvSpPr>
          <p:cNvPr id="475" name="Google Shape;475;g823608d479_0_182: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b84eb92f9_0_14: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g8b84eb92f9_0_14:notes"/>
          <p:cNvSpPr txBox="1">
            <a:spLocks noGrp="1"/>
          </p:cNvSpPr>
          <p:nvPr>
            <p:ph type="body" idx="1"/>
          </p:nvPr>
        </p:nvSpPr>
        <p:spPr>
          <a:xfrm>
            <a:off x="732182" y="4561226"/>
            <a:ext cx="5850783" cy="4320354"/>
          </a:xfrm>
          <a:prstGeom prst="rect">
            <a:avLst/>
          </a:prstGeom>
          <a:noFill/>
          <a:ln>
            <a:noFill/>
          </a:ln>
        </p:spPr>
        <p:txBody>
          <a:bodyPr spcFirstLastPara="1" wrap="square" lIns="96650" tIns="48312" rIns="96650" bIns="48312" anchor="t" anchorCtr="0">
            <a:noAutofit/>
          </a:bodyPr>
          <a:lstStyle/>
          <a:p>
            <a:pPr marL="0" indent="0">
              <a:spcBef>
                <a:spcPts val="0"/>
              </a:spcBef>
            </a:pPr>
            <a:r>
              <a:rPr lang="en-US"/>
              <a:t>Brandon to lead</a:t>
            </a:r>
            <a:endParaRPr/>
          </a:p>
        </p:txBody>
      </p:sp>
      <p:sp>
        <p:nvSpPr>
          <p:cNvPr id="109" name="Google Shape;109;g8b84eb92f9_0_14:notes"/>
          <p:cNvSpPr txBox="1">
            <a:spLocks noGrp="1"/>
          </p:cNvSpPr>
          <p:nvPr>
            <p:ph type="sldNum" idx="12"/>
          </p:nvPr>
        </p:nvSpPr>
        <p:spPr>
          <a:xfrm>
            <a:off x="4142962" y="9119172"/>
            <a:ext cx="3170504" cy="480246"/>
          </a:xfrm>
          <a:prstGeom prst="rect">
            <a:avLst/>
          </a:prstGeom>
          <a:noFill/>
          <a:ln>
            <a:noFill/>
          </a:ln>
        </p:spPr>
        <p:txBody>
          <a:bodyPr spcFirstLastPara="1" wrap="square" lIns="96650" tIns="48312" rIns="96650" bIns="48312" anchor="b" anchorCtr="0">
            <a:noAutofit/>
          </a:bodyPr>
          <a:lstStyle/>
          <a:p>
            <a:pPr algn="r"/>
            <a:fld id="{00000000-1234-1234-1234-123412341234}" type="slidenum">
              <a:rPr lang="en-US" sz="1200">
                <a:solidFill>
                  <a:schemeClr val="dk1"/>
                </a:solidFill>
              </a:rPr>
              <a:pPr algn="r"/>
              <a:t>5</a:t>
            </a:fld>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8b84eb92f9_0_7: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 name="Google Shape;127;g8b84eb92f9_0_7:notes"/>
          <p:cNvSpPr txBox="1">
            <a:spLocks noGrp="1"/>
          </p:cNvSpPr>
          <p:nvPr>
            <p:ph type="body" idx="1"/>
          </p:nvPr>
        </p:nvSpPr>
        <p:spPr>
          <a:xfrm>
            <a:off x="732182" y="4561226"/>
            <a:ext cx="5850783" cy="4320354"/>
          </a:xfrm>
          <a:prstGeom prst="rect">
            <a:avLst/>
          </a:prstGeom>
          <a:noFill/>
          <a:ln>
            <a:noFill/>
          </a:ln>
        </p:spPr>
        <p:txBody>
          <a:bodyPr spcFirstLastPara="1" wrap="square" lIns="96650" tIns="48312" rIns="96650" bIns="48312" anchor="t" anchorCtr="0">
            <a:noAutofit/>
          </a:bodyPr>
          <a:lstStyle/>
          <a:p>
            <a:pPr marL="0" indent="0">
              <a:lnSpc>
                <a:spcPct val="115000"/>
              </a:lnSpc>
              <a:spcBef>
                <a:spcPts val="1245"/>
              </a:spcBef>
            </a:pPr>
            <a:r>
              <a:rPr lang="en-US">
                <a:solidFill>
                  <a:srgbClr val="000000"/>
                </a:solidFill>
                <a:highlight>
                  <a:srgbClr val="FFFFFF"/>
                </a:highlight>
              </a:rPr>
              <a:t>Types of Accommodations: </a:t>
            </a:r>
            <a:endParaRPr>
              <a:solidFill>
                <a:srgbClr val="000000"/>
              </a:solidFill>
              <a:highlight>
                <a:srgbClr val="FFFFFF"/>
              </a:highlight>
            </a:endParaRPr>
          </a:p>
          <a:p>
            <a:pPr marL="474254" indent="-395211">
              <a:spcBef>
                <a:spcPts val="1245"/>
              </a:spcBef>
              <a:buClr>
                <a:srgbClr val="003366"/>
              </a:buClr>
              <a:buSzPts val="2400"/>
              <a:buFont typeface="Noto Sans Symbols"/>
              <a:buChar char="●"/>
            </a:pPr>
            <a:r>
              <a:rPr lang="en-US" sz="2500">
                <a:solidFill>
                  <a:srgbClr val="005288"/>
                </a:solidFill>
                <a:latin typeface="Calibri"/>
                <a:ea typeface="Calibri"/>
                <a:cs typeface="Calibri"/>
                <a:sym typeface="Calibri"/>
              </a:rPr>
              <a:t>Interpreters (American Sign Language (ASL), Tactile ASL, or </a:t>
            </a:r>
            <a:r>
              <a:rPr lang="en-US" sz="2500" err="1">
                <a:solidFill>
                  <a:srgbClr val="005288"/>
                </a:solidFill>
                <a:latin typeface="Calibri"/>
                <a:ea typeface="Calibri"/>
                <a:cs typeface="Calibri"/>
                <a:sym typeface="Calibri"/>
              </a:rPr>
              <a:t>Protactile</a:t>
            </a:r>
            <a:r>
              <a:rPr lang="en-US" sz="2500">
                <a:solidFill>
                  <a:srgbClr val="005288"/>
                </a:solidFill>
                <a:latin typeface="Calibri"/>
                <a:ea typeface="Calibri"/>
                <a:cs typeface="Calibri"/>
                <a:sym typeface="Calibri"/>
              </a:rPr>
              <a:t>)</a:t>
            </a:r>
            <a:endParaRPr sz="2500">
              <a:solidFill>
                <a:srgbClr val="005288"/>
              </a:solidFill>
              <a:latin typeface="Calibri"/>
              <a:ea typeface="Calibri"/>
              <a:cs typeface="Calibri"/>
              <a:sym typeface="Calibri"/>
            </a:endParaRPr>
          </a:p>
          <a:p>
            <a:pPr marL="474254" indent="-395211">
              <a:spcBef>
                <a:spcPts val="0"/>
              </a:spcBef>
              <a:buClr>
                <a:srgbClr val="003366"/>
              </a:buClr>
              <a:buSzPts val="2400"/>
              <a:buFont typeface="Noto Sans Symbols"/>
              <a:buChar char="●"/>
            </a:pPr>
            <a:r>
              <a:rPr lang="en-US" sz="2500">
                <a:solidFill>
                  <a:srgbClr val="005288"/>
                </a:solidFill>
                <a:latin typeface="Calibri"/>
                <a:ea typeface="Calibri"/>
                <a:cs typeface="Calibri"/>
                <a:sym typeface="Calibri"/>
              </a:rPr>
              <a:t>Support Service Provider, sighted guide, personal assistant</a:t>
            </a:r>
            <a:endParaRPr sz="2500">
              <a:solidFill>
                <a:srgbClr val="005288"/>
              </a:solidFill>
              <a:latin typeface="Calibri"/>
              <a:ea typeface="Calibri"/>
              <a:cs typeface="Calibri"/>
              <a:sym typeface="Calibri"/>
            </a:endParaRPr>
          </a:p>
          <a:p>
            <a:pPr marL="474254" indent="-395211">
              <a:spcBef>
                <a:spcPts val="0"/>
              </a:spcBef>
              <a:buClr>
                <a:srgbClr val="003366"/>
              </a:buClr>
              <a:buSzPts val="2400"/>
              <a:buFont typeface="Noto Sans Symbols"/>
              <a:buChar char="●"/>
            </a:pPr>
            <a:r>
              <a:rPr lang="en-US" sz="2500">
                <a:solidFill>
                  <a:srgbClr val="005288"/>
                </a:solidFill>
                <a:latin typeface="Calibri"/>
                <a:ea typeface="Calibri"/>
                <a:cs typeface="Calibri"/>
                <a:sym typeface="Calibri"/>
              </a:rPr>
              <a:t>Real-time captioning (CART)</a:t>
            </a:r>
            <a:endParaRPr sz="2500">
              <a:solidFill>
                <a:srgbClr val="005288"/>
              </a:solidFill>
              <a:latin typeface="Calibri"/>
              <a:ea typeface="Calibri"/>
              <a:cs typeface="Calibri"/>
              <a:sym typeface="Calibri"/>
            </a:endParaRPr>
          </a:p>
          <a:p>
            <a:pPr marL="474254" indent="-395211">
              <a:spcBef>
                <a:spcPts val="0"/>
              </a:spcBef>
              <a:buClr>
                <a:srgbClr val="003366"/>
              </a:buClr>
              <a:buSzPts val="2400"/>
              <a:buFont typeface="Noto Sans Symbols"/>
              <a:buChar char="●"/>
            </a:pPr>
            <a:r>
              <a:rPr lang="en-US" sz="2500">
                <a:solidFill>
                  <a:srgbClr val="005288"/>
                </a:solidFill>
                <a:latin typeface="Calibri"/>
                <a:ea typeface="Calibri"/>
                <a:cs typeface="Calibri"/>
                <a:sym typeface="Calibri"/>
              </a:rPr>
              <a:t>Automatic Speech Recognition* </a:t>
            </a:r>
            <a:r>
              <a:rPr lang="en-US" sz="1800">
                <a:solidFill>
                  <a:srgbClr val="005288"/>
                </a:solidFill>
                <a:latin typeface="Calibri"/>
                <a:ea typeface="Calibri"/>
                <a:cs typeface="Calibri"/>
                <a:sym typeface="Calibri"/>
              </a:rPr>
              <a:t>(AKA: automated/live captions)</a:t>
            </a:r>
            <a:endParaRPr sz="2500">
              <a:solidFill>
                <a:srgbClr val="005288"/>
              </a:solidFill>
              <a:latin typeface="Calibri"/>
              <a:ea typeface="Calibri"/>
              <a:cs typeface="Calibri"/>
              <a:sym typeface="Calibri"/>
            </a:endParaRPr>
          </a:p>
          <a:p>
            <a:pPr marL="474254" indent="-395211">
              <a:spcBef>
                <a:spcPts val="0"/>
              </a:spcBef>
              <a:buClr>
                <a:srgbClr val="003366"/>
              </a:buClr>
              <a:buSzPts val="2400"/>
              <a:buFont typeface="Noto Sans Symbols"/>
              <a:buChar char="●"/>
            </a:pPr>
            <a:r>
              <a:rPr lang="en-US" sz="2500">
                <a:solidFill>
                  <a:srgbClr val="005288"/>
                </a:solidFill>
                <a:latin typeface="Calibri"/>
                <a:ea typeface="Calibri"/>
                <a:cs typeface="Calibri"/>
                <a:sym typeface="Calibri"/>
              </a:rPr>
              <a:t>Assistive Listening Devices</a:t>
            </a:r>
            <a:endParaRPr sz="2500">
              <a:solidFill>
                <a:srgbClr val="005288"/>
              </a:solidFill>
              <a:latin typeface="Calibri"/>
              <a:ea typeface="Calibri"/>
              <a:cs typeface="Calibri"/>
              <a:sym typeface="Calibri"/>
            </a:endParaRPr>
          </a:p>
          <a:p>
            <a:pPr marL="474254" indent="-395211">
              <a:spcBef>
                <a:spcPts val="0"/>
              </a:spcBef>
              <a:buClr>
                <a:srgbClr val="003366"/>
              </a:buClr>
              <a:buSzPts val="2400"/>
              <a:buFont typeface="Noto Sans Symbols"/>
              <a:buChar char="●"/>
            </a:pPr>
            <a:r>
              <a:rPr lang="en-US" sz="2500">
                <a:solidFill>
                  <a:srgbClr val="005288"/>
                </a:solidFill>
                <a:latin typeface="Calibri"/>
                <a:ea typeface="Calibri"/>
                <a:cs typeface="Calibri"/>
                <a:sym typeface="Calibri"/>
              </a:rPr>
              <a:t>Documents in alternate formats </a:t>
            </a:r>
            <a:endParaRPr sz="2500">
              <a:solidFill>
                <a:srgbClr val="005288"/>
              </a:solidFill>
              <a:latin typeface="Calibri"/>
              <a:ea typeface="Calibri"/>
              <a:cs typeface="Calibri"/>
              <a:sym typeface="Calibri"/>
            </a:endParaRPr>
          </a:p>
          <a:p>
            <a:pPr marL="948507" lvl="1" indent="-368864">
              <a:spcBef>
                <a:spcPts val="0"/>
              </a:spcBef>
              <a:buClr>
                <a:srgbClr val="003366"/>
              </a:buClr>
              <a:buSzPts val="2000"/>
              <a:buFont typeface="Noto Sans Symbols"/>
              <a:buChar char="○"/>
            </a:pPr>
            <a:r>
              <a:rPr lang="en-US" sz="2100">
                <a:solidFill>
                  <a:srgbClr val="006699"/>
                </a:solidFill>
                <a:latin typeface="Calibri"/>
                <a:ea typeface="Calibri"/>
                <a:cs typeface="Calibri"/>
                <a:sym typeface="Calibri"/>
              </a:rPr>
              <a:t>Braille or Large print </a:t>
            </a:r>
            <a:endParaRPr sz="2100">
              <a:solidFill>
                <a:srgbClr val="006699"/>
              </a:solidFill>
              <a:latin typeface="Calibri"/>
              <a:ea typeface="Calibri"/>
              <a:cs typeface="Calibri"/>
              <a:sym typeface="Calibri"/>
            </a:endParaRPr>
          </a:p>
          <a:p>
            <a:pPr marL="948507" lvl="1" indent="-368864">
              <a:spcBef>
                <a:spcPts val="0"/>
              </a:spcBef>
              <a:buClr>
                <a:srgbClr val="003366"/>
              </a:buClr>
              <a:buSzPts val="2000"/>
              <a:buFont typeface="Noto Sans Symbols"/>
              <a:buChar char="○"/>
            </a:pPr>
            <a:r>
              <a:rPr lang="en-US" sz="2100">
                <a:solidFill>
                  <a:srgbClr val="006699"/>
                </a:solidFill>
                <a:latin typeface="Calibri"/>
                <a:ea typeface="Calibri"/>
                <a:cs typeface="Calibri"/>
                <a:sym typeface="Calibri"/>
              </a:rPr>
              <a:t>Audio format (text-to-speech)</a:t>
            </a:r>
            <a:endParaRPr sz="2100">
              <a:solidFill>
                <a:srgbClr val="006699"/>
              </a:solidFill>
              <a:latin typeface="Calibri"/>
              <a:ea typeface="Calibri"/>
              <a:cs typeface="Calibri"/>
              <a:sym typeface="Calibri"/>
            </a:endParaRPr>
          </a:p>
          <a:p>
            <a:pPr marL="948507" lvl="1" indent="-368864">
              <a:spcBef>
                <a:spcPts val="0"/>
              </a:spcBef>
              <a:buClr>
                <a:srgbClr val="003366"/>
              </a:buClr>
              <a:buSzPts val="2000"/>
              <a:buFont typeface="Noto Sans Symbols"/>
              <a:buChar char="○"/>
            </a:pPr>
            <a:r>
              <a:rPr lang="en-US" sz="2100">
                <a:solidFill>
                  <a:srgbClr val="006699"/>
                </a:solidFill>
                <a:latin typeface="Calibri"/>
                <a:ea typeface="Calibri"/>
                <a:cs typeface="Calibri"/>
                <a:sym typeface="Calibri"/>
              </a:rPr>
              <a:t>Electronic methods (email or CD)</a:t>
            </a:r>
            <a:endParaRPr sz="2100">
              <a:solidFill>
                <a:srgbClr val="006699"/>
              </a:solidFill>
              <a:latin typeface="Calibri"/>
              <a:ea typeface="Calibri"/>
              <a:cs typeface="Calibri"/>
              <a:sym typeface="Calibri"/>
            </a:endParaRPr>
          </a:p>
          <a:p>
            <a:pPr marL="474254" indent="-395211">
              <a:spcBef>
                <a:spcPts val="0"/>
              </a:spcBef>
              <a:buClr>
                <a:srgbClr val="003366"/>
              </a:buClr>
              <a:buSzPts val="2400"/>
              <a:buFont typeface="Noto Sans Symbols"/>
              <a:buChar char="●"/>
            </a:pPr>
            <a:r>
              <a:rPr lang="en-US" sz="2500">
                <a:solidFill>
                  <a:srgbClr val="005288"/>
                </a:solidFill>
                <a:latin typeface="Calibri"/>
                <a:ea typeface="Calibri"/>
                <a:cs typeface="Calibri"/>
                <a:sym typeface="Calibri"/>
              </a:rPr>
              <a:t>Note taking</a:t>
            </a:r>
            <a:endParaRPr sz="2500">
              <a:solidFill>
                <a:srgbClr val="005288"/>
              </a:solidFill>
              <a:latin typeface="Calibri"/>
              <a:ea typeface="Calibri"/>
              <a:cs typeface="Calibri"/>
              <a:sym typeface="Calibri"/>
            </a:endParaRPr>
          </a:p>
          <a:p>
            <a:pPr marL="474254" indent="-395211">
              <a:spcBef>
                <a:spcPts val="0"/>
              </a:spcBef>
              <a:buClr>
                <a:srgbClr val="003366"/>
              </a:buClr>
              <a:buSzPts val="2400"/>
              <a:buFont typeface="Noto Sans Symbols"/>
              <a:buChar char="●"/>
            </a:pPr>
            <a:r>
              <a:rPr lang="en-US" sz="2500">
                <a:solidFill>
                  <a:srgbClr val="005288"/>
                </a:solidFill>
                <a:latin typeface="Calibri"/>
                <a:ea typeface="Calibri"/>
                <a:cs typeface="Calibri"/>
                <a:sym typeface="Calibri"/>
              </a:rPr>
              <a:t>Extended breaks</a:t>
            </a:r>
            <a:endParaRPr sz="2500">
              <a:solidFill>
                <a:srgbClr val="005288"/>
              </a:solidFill>
              <a:latin typeface="Calibri"/>
              <a:ea typeface="Calibri"/>
              <a:cs typeface="Calibri"/>
              <a:sym typeface="Calibri"/>
            </a:endParaRPr>
          </a:p>
          <a:p>
            <a:pPr marL="474254" indent="-395211">
              <a:spcBef>
                <a:spcPts val="0"/>
              </a:spcBef>
              <a:buClr>
                <a:srgbClr val="003366"/>
              </a:buClr>
              <a:buSzPts val="2400"/>
              <a:buFont typeface="Noto Sans Symbols"/>
              <a:buChar char="●"/>
            </a:pPr>
            <a:r>
              <a:rPr lang="en-US" sz="2500">
                <a:solidFill>
                  <a:srgbClr val="005288"/>
                </a:solidFill>
                <a:latin typeface="Calibri"/>
                <a:ea typeface="Calibri"/>
                <a:cs typeface="Calibri"/>
                <a:sym typeface="Calibri"/>
              </a:rPr>
              <a:t>Seating locations</a:t>
            </a:r>
            <a:endParaRPr>
              <a:solidFill>
                <a:srgbClr val="000000"/>
              </a:solidFill>
              <a:highlight>
                <a:srgbClr val="FFFFFF"/>
              </a:highlight>
            </a:endParaRPr>
          </a:p>
          <a:p>
            <a:pPr marL="0" indent="0">
              <a:spcBef>
                <a:spcPts val="373"/>
              </a:spcBef>
            </a:pPr>
            <a:endParaRPr/>
          </a:p>
          <a:p>
            <a:pPr marL="0" indent="0">
              <a:spcBef>
                <a:spcPts val="0"/>
              </a:spcBef>
            </a:pPr>
            <a:endParaRPr/>
          </a:p>
        </p:txBody>
      </p:sp>
      <p:sp>
        <p:nvSpPr>
          <p:cNvPr id="128" name="Google Shape;128;g8b84eb92f9_0_7:notes"/>
          <p:cNvSpPr txBox="1">
            <a:spLocks noGrp="1"/>
          </p:cNvSpPr>
          <p:nvPr>
            <p:ph type="sldNum" idx="12"/>
          </p:nvPr>
        </p:nvSpPr>
        <p:spPr>
          <a:xfrm>
            <a:off x="4142962" y="9119172"/>
            <a:ext cx="3170504" cy="480246"/>
          </a:xfrm>
          <a:prstGeom prst="rect">
            <a:avLst/>
          </a:prstGeom>
          <a:noFill/>
          <a:ln>
            <a:noFill/>
          </a:ln>
        </p:spPr>
        <p:txBody>
          <a:bodyPr spcFirstLastPara="1" wrap="square" lIns="96650" tIns="48312" rIns="96650" bIns="48312" anchor="b" anchorCtr="0">
            <a:noAutofit/>
          </a:bodyPr>
          <a:lstStyle/>
          <a:p>
            <a:pPr algn="r"/>
            <a:fld id="{00000000-1234-1234-1234-123412341234}" type="slidenum">
              <a:rPr lang="en-US" sz="1200">
                <a:solidFill>
                  <a:schemeClr val="dk1"/>
                </a:solidFill>
              </a:rPr>
              <a:pPr algn="r"/>
              <a:t>6</a:t>
            </a:fld>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23608d479_0_1: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23608d479_0_1: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spcBef>
                <a:spcPts val="373"/>
              </a:spcBef>
            </a:pPr>
            <a:r>
              <a:rPr lang="en-US"/>
              <a:t>Gerard to Lead</a:t>
            </a:r>
            <a:endParaRPr/>
          </a:p>
          <a:p>
            <a:pPr marL="0" indent="0">
              <a:spcBef>
                <a:spcPts val="373"/>
              </a:spcBef>
            </a:pPr>
            <a:endParaRPr/>
          </a:p>
          <a:p>
            <a:pPr marL="0" indent="0">
              <a:spcBef>
                <a:spcPts val="373"/>
              </a:spcBef>
            </a:pPr>
            <a:r>
              <a:rPr lang="en-US"/>
              <a:t>Bullet 4- DeafBlind access!! Other users w/o broadband, technology, etc. INCOME INEQUALITY; PWD under/unemployed at higher rates, higher rate of poverty, less access to expensive technology (</a:t>
            </a:r>
            <a:r>
              <a:rPr lang="en-US">
                <a:solidFill>
                  <a:schemeClr val="accent2"/>
                </a:solidFill>
                <a:latin typeface="Calibri"/>
                <a:ea typeface="Calibri"/>
                <a:cs typeface="Calibri"/>
                <a:sym typeface="Calibri"/>
              </a:rPr>
              <a:t>Not every accessibility feature comes down to </a:t>
            </a:r>
            <a:r>
              <a:rPr lang="en-US" b="1" u="sng">
                <a:solidFill>
                  <a:schemeClr val="accent2"/>
                </a:solidFill>
                <a:latin typeface="Calibri"/>
                <a:ea typeface="Calibri"/>
                <a:cs typeface="Calibri"/>
                <a:sym typeface="Calibri"/>
              </a:rPr>
              <a:t>equity</a:t>
            </a:r>
            <a:r>
              <a:rPr lang="en-US">
                <a:solidFill>
                  <a:schemeClr val="accent2"/>
                </a:solidFill>
                <a:latin typeface="Calibri"/>
                <a:ea typeface="Calibri"/>
                <a:cs typeface="Calibri"/>
                <a:sym typeface="Calibri"/>
              </a:rPr>
              <a:t> for all different types of disabilities. )</a:t>
            </a:r>
            <a:endParaRPr/>
          </a:p>
        </p:txBody>
      </p:sp>
      <p:sp>
        <p:nvSpPr>
          <p:cNvPr id="137" name="Google Shape;137;g823608d479_0_1: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23608d479_1_0: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23608d479_1_0: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1245"/>
              </a:spcBef>
              <a:spcAft>
                <a:spcPts val="1245"/>
              </a:spcAft>
            </a:pPr>
            <a:r>
              <a:rPr lang="en-US">
                <a:solidFill>
                  <a:srgbClr val="000000"/>
                </a:solidFill>
                <a:highlight>
                  <a:schemeClr val="lt1"/>
                </a:highlight>
              </a:rPr>
              <a:t>Gerard to lead</a:t>
            </a:r>
            <a:endParaRPr/>
          </a:p>
        </p:txBody>
      </p:sp>
      <p:sp>
        <p:nvSpPr>
          <p:cNvPr id="150" name="Google Shape;150;g823608d479_1_0: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23608d479_1_7: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23608d479_1_7: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spcBef>
                <a:spcPts val="373"/>
              </a:spcBef>
            </a:pPr>
            <a:r>
              <a:rPr lang="en-US"/>
              <a:t>Brandon to Lead</a:t>
            </a:r>
            <a:endParaRPr/>
          </a:p>
          <a:p>
            <a:pPr marL="0" indent="0">
              <a:spcBef>
                <a:spcPts val="373"/>
              </a:spcBef>
            </a:pPr>
            <a:endParaRPr/>
          </a:p>
          <a:p>
            <a:pPr marL="0" indent="0">
              <a:spcBef>
                <a:spcPts val="373"/>
              </a:spcBef>
            </a:pPr>
            <a:r>
              <a:rPr lang="en-US"/>
              <a:t>Universal design- good meeting practices that help make a meeting more inclusive also make it more PRODUCTIVE for all participants, not just PWD.</a:t>
            </a:r>
            <a:endParaRPr/>
          </a:p>
          <a:p>
            <a:pPr marL="474254" indent="-329343">
              <a:spcBef>
                <a:spcPts val="373"/>
              </a:spcBef>
              <a:buChar char="●"/>
            </a:pPr>
            <a:r>
              <a:rPr lang="en-US"/>
              <a:t>Establish a single Point of Contact for meeting logistics and accommodations</a:t>
            </a:r>
            <a:endParaRPr/>
          </a:p>
          <a:p>
            <a:pPr marL="474254" indent="-329343">
              <a:spcBef>
                <a:spcPts val="0"/>
              </a:spcBef>
              <a:buChar char="●"/>
            </a:pPr>
            <a:r>
              <a:rPr lang="en-US"/>
              <a:t>Obtain technical support when and if needed</a:t>
            </a:r>
            <a:endParaRPr/>
          </a:p>
          <a:p>
            <a:pPr marL="474254" indent="-329343">
              <a:spcBef>
                <a:spcPts val="0"/>
              </a:spcBef>
              <a:buChar char="●"/>
            </a:pPr>
            <a:r>
              <a:rPr lang="en-US"/>
              <a:t>Provide the option for a technology test prior to your meeting.</a:t>
            </a:r>
            <a:endParaRPr/>
          </a:p>
          <a:p>
            <a:pPr marL="474254" indent="-329343">
              <a:spcBef>
                <a:spcPts val="0"/>
              </a:spcBef>
              <a:buChar char="●"/>
            </a:pPr>
            <a:r>
              <a:rPr lang="en-US"/>
              <a:t>Implement good meeting management techniques</a:t>
            </a:r>
            <a:endParaRPr/>
          </a:p>
          <a:p>
            <a:pPr marL="474254" indent="-329343">
              <a:spcBef>
                <a:spcPts val="0"/>
              </a:spcBef>
              <a:buChar char="●"/>
            </a:pPr>
            <a:r>
              <a:rPr lang="en-US"/>
              <a:t>Develop and distribute Communication Rules prior to your meeting, and review them at the start of every meeting</a:t>
            </a:r>
            <a:endParaRPr/>
          </a:p>
          <a:p>
            <a:pPr marL="948507" lvl="1" indent="-329343">
              <a:spcBef>
                <a:spcPts val="0"/>
              </a:spcBef>
              <a:buChar char="○"/>
            </a:pPr>
            <a:r>
              <a:rPr lang="en-US"/>
              <a:t>For example: If you’re not talking, mute your mic/phone and turn off video.</a:t>
            </a:r>
            <a:endParaRPr/>
          </a:p>
          <a:p>
            <a:pPr marL="948507" lvl="1" indent="-329343">
              <a:spcBef>
                <a:spcPts val="0"/>
              </a:spcBef>
              <a:buChar char="○"/>
            </a:pPr>
            <a:r>
              <a:rPr lang="en-US"/>
              <a:t>Only one person can talk at a time -- digital audio is not the same as 3D audio if we’re in the same room so if 2 people are talking at the same time, the audio broadcasts out to everybody else as inaudable. </a:t>
            </a:r>
            <a:endParaRPr/>
          </a:p>
          <a:p>
            <a:pPr marL="0" indent="0">
              <a:spcBef>
                <a:spcPts val="373"/>
              </a:spcBef>
            </a:pPr>
            <a:endParaRPr/>
          </a:p>
          <a:p>
            <a:pPr marL="0" indent="0">
              <a:spcBef>
                <a:spcPts val="373"/>
              </a:spcBef>
            </a:pPr>
            <a:endParaRPr/>
          </a:p>
          <a:p>
            <a:pPr marL="0" indent="0">
              <a:spcBef>
                <a:spcPts val="373"/>
              </a:spcBef>
            </a:pPr>
            <a:endParaRPr/>
          </a:p>
        </p:txBody>
      </p:sp>
      <p:sp>
        <p:nvSpPr>
          <p:cNvPr id="159" name="Google Shape;159;g823608d479_1_7: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bca3f1a58_0_0: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bca3f1a58_0_0:notes"/>
          <p:cNvSpPr txBox="1">
            <a:spLocks noGrp="1"/>
          </p:cNvSpPr>
          <p:nvPr>
            <p:ph type="body" idx="1"/>
          </p:nvPr>
        </p:nvSpPr>
        <p:spPr>
          <a:xfrm>
            <a:off x="732182" y="4561226"/>
            <a:ext cx="5850783" cy="4320354"/>
          </a:xfrm>
          <a:prstGeom prst="rect">
            <a:avLst/>
          </a:prstGeom>
        </p:spPr>
        <p:txBody>
          <a:bodyPr spcFirstLastPara="1" wrap="square" lIns="96650" tIns="48312" rIns="96650" bIns="48312" anchor="t" anchorCtr="0">
            <a:noAutofit/>
          </a:bodyPr>
          <a:lstStyle/>
          <a:p>
            <a:pPr marL="0" indent="0">
              <a:lnSpc>
                <a:spcPct val="115000"/>
              </a:lnSpc>
              <a:spcBef>
                <a:spcPts val="1245"/>
              </a:spcBef>
              <a:spcAft>
                <a:spcPts val="1245"/>
              </a:spcAft>
            </a:pPr>
            <a:r>
              <a:rPr lang="en-US">
                <a:solidFill>
                  <a:srgbClr val="000000"/>
                </a:solidFill>
                <a:highlight>
                  <a:schemeClr val="lt1"/>
                </a:highlight>
              </a:rPr>
              <a:t>Brandon to lead</a:t>
            </a:r>
            <a:endParaRPr/>
          </a:p>
        </p:txBody>
      </p:sp>
      <p:sp>
        <p:nvSpPr>
          <p:cNvPr id="167" name="Google Shape;167;g8bca3f1a58_0_0:notes"/>
          <p:cNvSpPr txBox="1">
            <a:spLocks noGrp="1"/>
          </p:cNvSpPr>
          <p:nvPr>
            <p:ph type="sldNum" idx="12"/>
          </p:nvPr>
        </p:nvSpPr>
        <p:spPr>
          <a:xfrm>
            <a:off x="4142962" y="9119172"/>
            <a:ext cx="3170504" cy="480246"/>
          </a:xfrm>
          <a:prstGeom prst="rect">
            <a:avLst/>
          </a:prstGeom>
        </p:spPr>
        <p:txBody>
          <a:bodyPr spcFirstLastPara="1" wrap="square" lIns="96650" tIns="48312" rIns="96650" bIns="48312" anchor="b" anchorCtr="0">
            <a:noAutofit/>
          </a:bodyPr>
          <a:lstStyle/>
          <a:p>
            <a:pPr algn="r"/>
            <a:fld id="{00000000-1234-1234-1234-123412341234}" type="slidenum">
              <a:rPr lang="en-US"/>
              <a:pPr algn="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Main Title Slide">
  <p:cSld name="Main Title Slide">
    <p:spTree>
      <p:nvGrpSpPr>
        <p:cNvPr id="1" name="Shape 20"/>
        <p:cNvGrpSpPr/>
        <p:nvPr/>
      </p:nvGrpSpPr>
      <p:grpSpPr>
        <a:xfrm>
          <a:off x="0" y="0"/>
          <a:ext cx="0" cy="0"/>
          <a:chOff x="0" y="0"/>
          <a:chExt cx="0" cy="0"/>
        </a:xfrm>
      </p:grpSpPr>
      <p:sp>
        <p:nvSpPr>
          <p:cNvPr id="21" name="Google Shape;21;p2"/>
          <p:cNvSpPr/>
          <p:nvPr/>
        </p:nvSpPr>
        <p:spPr>
          <a:xfrm>
            <a:off x="0" y="6223000"/>
            <a:ext cx="9144000" cy="646113"/>
          </a:xfrm>
          <a:prstGeom prst="rect">
            <a:avLst/>
          </a:prstGeom>
          <a:gradFill>
            <a:gsLst>
              <a:gs pos="0">
                <a:srgbClr val="005288"/>
              </a:gs>
              <a:gs pos="100000">
                <a:srgbClr val="00669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pic>
        <p:nvPicPr>
          <p:cNvPr id="22" name="Google Shape;22;p2"/>
          <p:cNvPicPr preferRelativeResize="0"/>
          <p:nvPr/>
        </p:nvPicPr>
        <p:blipFill rotWithShape="1">
          <a:blip r:embed="rId2">
            <a:alphaModFix/>
          </a:blip>
          <a:srcRect/>
          <a:stretch/>
        </p:blipFill>
        <p:spPr>
          <a:xfrm>
            <a:off x="-3048000" y="6234113"/>
            <a:ext cx="12192000" cy="635000"/>
          </a:xfrm>
          <a:prstGeom prst="rect">
            <a:avLst/>
          </a:prstGeom>
          <a:noFill/>
          <a:ln>
            <a:noFill/>
          </a:ln>
        </p:spPr>
      </p:pic>
      <p:pic>
        <p:nvPicPr>
          <p:cNvPr id="23" name="Google Shape;23;p2"/>
          <p:cNvPicPr preferRelativeResize="0"/>
          <p:nvPr/>
        </p:nvPicPr>
        <p:blipFill rotWithShape="1">
          <a:blip r:embed="rId3">
            <a:alphaModFix/>
          </a:blip>
          <a:srcRect/>
          <a:stretch/>
        </p:blipFill>
        <p:spPr>
          <a:xfrm>
            <a:off x="152400" y="228600"/>
            <a:ext cx="2374900" cy="690563"/>
          </a:xfrm>
          <a:prstGeom prst="rect">
            <a:avLst/>
          </a:prstGeom>
          <a:noFill/>
          <a:ln>
            <a:noFill/>
          </a:ln>
        </p:spPr>
      </p:pic>
      <p:sp>
        <p:nvSpPr>
          <p:cNvPr id="24" name="Google Shape;24;p2"/>
          <p:cNvSpPr txBox="1">
            <a:spLocks noGrp="1"/>
          </p:cNvSpPr>
          <p:nvPr>
            <p:ph type="ctrTitle"/>
          </p:nvPr>
        </p:nvSpPr>
        <p:spPr>
          <a:xfrm>
            <a:off x="1714500" y="3387944"/>
            <a:ext cx="6000750" cy="64611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4000" b="0">
                <a:solidFill>
                  <a:srgbClr val="006699"/>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ubTitle" idx="1"/>
          </p:nvPr>
        </p:nvSpPr>
        <p:spPr>
          <a:xfrm>
            <a:off x="1714500" y="3026467"/>
            <a:ext cx="3657600" cy="262993"/>
          </a:xfrm>
          <a:prstGeom prst="rect">
            <a:avLst/>
          </a:prstGeom>
          <a:noFill/>
          <a:ln>
            <a:noFill/>
          </a:ln>
        </p:spPr>
        <p:txBody>
          <a:bodyPr spcFirstLastPara="1" wrap="square" lIns="0" tIns="0" rIns="0" bIns="0" anchor="t" anchorCtr="0">
            <a:noAutofit/>
          </a:bodyPr>
          <a:lstStyle>
            <a:lvl1pPr lvl="0" algn="l">
              <a:spcBef>
                <a:spcPts val="400"/>
              </a:spcBef>
              <a:spcAft>
                <a:spcPts val="0"/>
              </a:spcAft>
              <a:buSzPts val="2000"/>
              <a:buFont typeface="Noto Sans Symbols"/>
              <a:buNone/>
              <a:defRPr sz="2000">
                <a:solidFill>
                  <a:schemeClr val="dk1"/>
                </a:solidFill>
                <a:latin typeface="Calibri"/>
                <a:ea typeface="Calibri"/>
                <a:cs typeface="Calibri"/>
                <a:sym typeface="Calibri"/>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pic>
        <p:nvPicPr>
          <p:cNvPr id="26" name="Google Shape;26;p2" descr="https://transition.fcc.gov/files/logos/fcc-logo-wordmark-horizontal-stack_dark-gray.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531170" y="233363"/>
            <a:ext cx="2460430" cy="685800"/>
          </a:xfrm>
          <a:prstGeom prst="rect">
            <a:avLst/>
          </a:prstGeom>
          <a:noFill/>
          <a:ln>
            <a:noFill/>
          </a:ln>
        </p:spPr>
      </p:pic>
      <p:pic>
        <p:nvPicPr>
          <p:cNvPr id="27" name="Google Shape;27;p2" descr="https://transition.fcc.gov/files/logos/fcc-seal_rgb.png"/>
          <p:cNvPicPr preferRelativeResize="0"/>
          <p:nvPr/>
        </p:nvPicPr>
        <p:blipFill rotWithShape="1">
          <a:blip r:embed="rId5" cstate="print">
            <a:alphaModFix amt="35000"/>
            <a:extLst>
              <a:ext uri="{28A0092B-C50C-407E-A947-70E740481C1C}">
                <a14:useLocalDpi xmlns:a14="http://schemas.microsoft.com/office/drawing/2010/main"/>
              </a:ext>
            </a:extLst>
          </a:blip>
          <a:srcRect/>
          <a:stretch/>
        </p:blipFill>
        <p:spPr>
          <a:xfrm>
            <a:off x="0" y="6234113"/>
            <a:ext cx="2133600" cy="64813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ist">
  <p:cSld name="List">
    <p:spTree>
      <p:nvGrpSpPr>
        <p:cNvPr id="1" name="Shape 28"/>
        <p:cNvGrpSpPr/>
        <p:nvPr/>
      </p:nvGrpSpPr>
      <p:grpSpPr>
        <a:xfrm>
          <a:off x="0" y="0"/>
          <a:ext cx="0" cy="0"/>
          <a:chOff x="0" y="0"/>
          <a:chExt cx="0" cy="0"/>
        </a:xfrm>
      </p:grpSpPr>
      <p:sp>
        <p:nvSpPr>
          <p:cNvPr id="29" name="Google Shape;29;p3"/>
          <p:cNvSpPr txBox="1">
            <a:spLocks noGrp="1"/>
          </p:cNvSpPr>
          <p:nvPr>
            <p:ph type="body" idx="1"/>
          </p:nvPr>
        </p:nvSpPr>
        <p:spPr>
          <a:xfrm>
            <a:off x="224613" y="838211"/>
            <a:ext cx="8686800" cy="5132721"/>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Font typeface="Noto Sans Symbols"/>
              <a:buChar char="▪"/>
              <a:defRPr sz="2400">
                <a:latin typeface="Calibri"/>
                <a:ea typeface="Calibri"/>
                <a:cs typeface="Calibri"/>
                <a:sym typeface="Calibri"/>
              </a:defRPr>
            </a:lvl1pPr>
            <a:lvl2pPr marL="914400" lvl="1" indent="-355600" algn="l">
              <a:spcBef>
                <a:spcPts val="400"/>
              </a:spcBef>
              <a:spcAft>
                <a:spcPts val="0"/>
              </a:spcAft>
              <a:buSzPts val="2000"/>
              <a:buFont typeface="Noto Sans Symbols"/>
              <a:buChar char="▪"/>
              <a:defRPr sz="2000">
                <a:latin typeface="Calibri"/>
                <a:ea typeface="Calibri"/>
                <a:cs typeface="Calibri"/>
                <a:sym typeface="Calibri"/>
              </a:defRPr>
            </a:lvl2pPr>
            <a:lvl3pPr marL="1371600" lvl="2" indent="-342900" algn="l">
              <a:spcBef>
                <a:spcPts val="360"/>
              </a:spcBef>
              <a:spcAft>
                <a:spcPts val="0"/>
              </a:spcAft>
              <a:buSzPts val="1800"/>
              <a:buFont typeface="Noto Sans Symbols"/>
              <a:buChar char="▪"/>
              <a:defRPr sz="1800">
                <a:latin typeface="Calibri"/>
                <a:ea typeface="Calibri"/>
                <a:cs typeface="Calibri"/>
                <a:sym typeface="Calibri"/>
              </a:defRPr>
            </a:lvl3pPr>
            <a:lvl4pPr marL="1828800" lvl="3" indent="-330200" algn="l">
              <a:spcBef>
                <a:spcPts val="320"/>
              </a:spcBef>
              <a:spcAft>
                <a:spcPts val="0"/>
              </a:spcAft>
              <a:buSzPts val="1600"/>
              <a:buFont typeface="Noto Sans Symbols"/>
              <a:buChar char="▪"/>
              <a:defRPr sz="1600">
                <a:latin typeface="Calibri"/>
                <a:ea typeface="Calibri"/>
                <a:cs typeface="Calibri"/>
                <a:sym typeface="Calibri"/>
              </a:defRPr>
            </a:lvl4pPr>
            <a:lvl5pPr marL="2286000" lvl="4" indent="-317500" algn="l">
              <a:spcBef>
                <a:spcPts val="280"/>
              </a:spcBef>
              <a:spcAft>
                <a:spcPts val="0"/>
              </a:spcAft>
              <a:buSzPts val="1400"/>
              <a:buFont typeface="Noto Sans Symbols"/>
              <a:buChar char="▪"/>
              <a:defRPr sz="1400">
                <a:latin typeface="Calibri"/>
                <a:ea typeface="Calibri"/>
                <a:cs typeface="Calibri"/>
                <a:sym typeface="Calibri"/>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0" name="Google Shape;30;p3"/>
          <p:cNvSpPr txBox="1">
            <a:spLocks noGrp="1"/>
          </p:cNvSpPr>
          <p:nvPr>
            <p:ph type="title"/>
          </p:nvPr>
        </p:nvSpPr>
        <p:spPr>
          <a:xfrm>
            <a:off x="228600" y="0"/>
            <a:ext cx="8686800" cy="7508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003366"/>
                </a:solidFill>
                <a:latin typeface="Calibri"/>
                <a:ea typeface="Calibri"/>
                <a:cs typeface="Calibri"/>
                <a:sym typeface="Calibri"/>
              </a:defRPr>
            </a:lvl1pPr>
            <a:lvl2pPr marL="0" marR="0" lvl="1" indent="0" algn="r">
              <a:spcBef>
                <a:spcPts val="0"/>
              </a:spcBef>
              <a:spcAft>
                <a:spcPts val="0"/>
              </a:spcAft>
              <a:buNone/>
              <a:defRPr sz="1000" b="0" i="0" u="none" strike="noStrike" cap="none">
                <a:solidFill>
                  <a:srgbClr val="003366"/>
                </a:solidFill>
                <a:latin typeface="Calibri"/>
                <a:ea typeface="Calibri"/>
                <a:cs typeface="Calibri"/>
                <a:sym typeface="Calibri"/>
              </a:defRPr>
            </a:lvl2pPr>
            <a:lvl3pPr marL="0" marR="0" lvl="2" indent="0" algn="r">
              <a:spcBef>
                <a:spcPts val="0"/>
              </a:spcBef>
              <a:spcAft>
                <a:spcPts val="0"/>
              </a:spcAft>
              <a:buNone/>
              <a:defRPr sz="1000" b="0" i="0" u="none" strike="noStrike" cap="none">
                <a:solidFill>
                  <a:srgbClr val="003366"/>
                </a:solidFill>
                <a:latin typeface="Calibri"/>
                <a:ea typeface="Calibri"/>
                <a:cs typeface="Calibri"/>
                <a:sym typeface="Calibri"/>
              </a:defRPr>
            </a:lvl3pPr>
            <a:lvl4pPr marL="0" marR="0" lvl="3" indent="0" algn="r">
              <a:spcBef>
                <a:spcPts val="0"/>
              </a:spcBef>
              <a:spcAft>
                <a:spcPts val="0"/>
              </a:spcAft>
              <a:buNone/>
              <a:defRPr sz="1000" b="0" i="0" u="none" strike="noStrike" cap="none">
                <a:solidFill>
                  <a:srgbClr val="003366"/>
                </a:solidFill>
                <a:latin typeface="Calibri"/>
                <a:ea typeface="Calibri"/>
                <a:cs typeface="Calibri"/>
                <a:sym typeface="Calibri"/>
              </a:defRPr>
            </a:lvl4pPr>
            <a:lvl5pPr marL="0" marR="0" lvl="4" indent="0" algn="r">
              <a:spcBef>
                <a:spcPts val="0"/>
              </a:spcBef>
              <a:spcAft>
                <a:spcPts val="0"/>
              </a:spcAft>
              <a:buNone/>
              <a:defRPr sz="1000" b="0" i="0" u="none" strike="noStrike" cap="none">
                <a:solidFill>
                  <a:srgbClr val="003366"/>
                </a:solidFill>
                <a:latin typeface="Calibri"/>
                <a:ea typeface="Calibri"/>
                <a:cs typeface="Calibri"/>
                <a:sym typeface="Calibri"/>
              </a:defRPr>
            </a:lvl5pPr>
            <a:lvl6pPr marL="0" marR="0" lvl="5" indent="0" algn="r">
              <a:spcBef>
                <a:spcPts val="0"/>
              </a:spcBef>
              <a:spcAft>
                <a:spcPts val="0"/>
              </a:spcAft>
              <a:buNone/>
              <a:defRPr sz="1000" b="0" i="0" u="none" strike="noStrike" cap="none">
                <a:solidFill>
                  <a:srgbClr val="003366"/>
                </a:solidFill>
                <a:latin typeface="Calibri"/>
                <a:ea typeface="Calibri"/>
                <a:cs typeface="Calibri"/>
                <a:sym typeface="Calibri"/>
              </a:defRPr>
            </a:lvl6pPr>
            <a:lvl7pPr marL="0" marR="0" lvl="6" indent="0" algn="r">
              <a:spcBef>
                <a:spcPts val="0"/>
              </a:spcBef>
              <a:spcAft>
                <a:spcPts val="0"/>
              </a:spcAft>
              <a:buNone/>
              <a:defRPr sz="1000" b="0" i="0" u="none" strike="noStrike" cap="none">
                <a:solidFill>
                  <a:srgbClr val="003366"/>
                </a:solidFill>
                <a:latin typeface="Calibri"/>
                <a:ea typeface="Calibri"/>
                <a:cs typeface="Calibri"/>
                <a:sym typeface="Calibri"/>
              </a:defRPr>
            </a:lvl7pPr>
            <a:lvl8pPr marL="0" marR="0" lvl="7" indent="0" algn="r">
              <a:spcBef>
                <a:spcPts val="0"/>
              </a:spcBef>
              <a:spcAft>
                <a:spcPts val="0"/>
              </a:spcAft>
              <a:buNone/>
              <a:defRPr sz="1000" b="0" i="0" u="none" strike="noStrike" cap="none">
                <a:solidFill>
                  <a:srgbClr val="003366"/>
                </a:solidFill>
                <a:latin typeface="Calibri"/>
                <a:ea typeface="Calibri"/>
                <a:cs typeface="Calibri"/>
                <a:sym typeface="Calibri"/>
              </a:defRPr>
            </a:lvl8pPr>
            <a:lvl9pPr marL="0" marR="0" lvl="8" indent="0" algn="r">
              <a:spcBef>
                <a:spcPts val="0"/>
              </a:spcBef>
              <a:spcAft>
                <a:spcPts val="0"/>
              </a:spcAft>
              <a:buNone/>
              <a:defRPr sz="1000" b="0" i="0" u="none" strike="noStrike" cap="none">
                <a:solidFill>
                  <a:srgbClr val="00336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32"/>
        <p:cNvGrpSpPr/>
        <p:nvPr/>
      </p:nvGrpSpPr>
      <p:grpSpPr>
        <a:xfrm>
          <a:off x="0" y="0"/>
          <a:ext cx="0" cy="0"/>
          <a:chOff x="0" y="0"/>
          <a:chExt cx="0" cy="0"/>
        </a:xfrm>
      </p:grpSpPr>
      <p:pic>
        <p:nvPicPr>
          <p:cNvPr id="33" name="Google Shape;33;p4"/>
          <p:cNvPicPr preferRelativeResize="0"/>
          <p:nvPr/>
        </p:nvPicPr>
        <p:blipFill rotWithShape="1">
          <a:blip r:embed="rId2">
            <a:alphaModFix/>
          </a:blip>
          <a:srcRect/>
          <a:stretch/>
        </p:blipFill>
        <p:spPr>
          <a:xfrm>
            <a:off x="152400" y="228600"/>
            <a:ext cx="2374900" cy="690563"/>
          </a:xfrm>
          <a:prstGeom prst="rect">
            <a:avLst/>
          </a:prstGeom>
          <a:noFill/>
          <a:ln>
            <a:noFill/>
          </a:ln>
        </p:spPr>
      </p:pic>
      <p:sp>
        <p:nvSpPr>
          <p:cNvPr id="34" name="Google Shape;34;p4"/>
          <p:cNvSpPr/>
          <p:nvPr/>
        </p:nvSpPr>
        <p:spPr>
          <a:xfrm>
            <a:off x="0" y="6223000"/>
            <a:ext cx="9144000" cy="646113"/>
          </a:xfrm>
          <a:prstGeom prst="rect">
            <a:avLst/>
          </a:prstGeom>
          <a:gradFill>
            <a:gsLst>
              <a:gs pos="0">
                <a:srgbClr val="005288"/>
              </a:gs>
              <a:gs pos="100000">
                <a:srgbClr val="00669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pic>
        <p:nvPicPr>
          <p:cNvPr id="35" name="Google Shape;35;p4"/>
          <p:cNvPicPr preferRelativeResize="0"/>
          <p:nvPr/>
        </p:nvPicPr>
        <p:blipFill rotWithShape="1">
          <a:blip r:embed="rId3">
            <a:alphaModFix/>
          </a:blip>
          <a:srcRect/>
          <a:stretch/>
        </p:blipFill>
        <p:spPr>
          <a:xfrm>
            <a:off x="-3048000" y="6234113"/>
            <a:ext cx="12192000" cy="635000"/>
          </a:xfrm>
          <a:prstGeom prst="rect">
            <a:avLst/>
          </a:prstGeom>
          <a:noFill/>
          <a:ln>
            <a:noFill/>
          </a:ln>
        </p:spPr>
      </p:pic>
      <p:sp>
        <p:nvSpPr>
          <p:cNvPr id="36" name="Google Shape;36;p4"/>
          <p:cNvSpPr txBox="1">
            <a:spLocks noGrp="1"/>
          </p:cNvSpPr>
          <p:nvPr>
            <p:ph type="ctrTitle"/>
          </p:nvPr>
        </p:nvSpPr>
        <p:spPr>
          <a:xfrm>
            <a:off x="1714500" y="3387944"/>
            <a:ext cx="6000750" cy="646114"/>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4000">
                <a:solidFill>
                  <a:srgbClr val="006699"/>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228600" y="0"/>
            <a:ext cx="8686800" cy="75088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b="0" i="0" u="none" strike="noStrike" cap="none">
                <a:solidFill>
                  <a:srgbClr val="003366"/>
                </a:solidFill>
                <a:latin typeface="Calibri"/>
                <a:ea typeface="Calibri"/>
                <a:cs typeface="Calibri"/>
                <a:sym typeface="Calibri"/>
              </a:defRPr>
            </a:lvl1pPr>
            <a:lvl2pPr marL="0" marR="0" lvl="1" indent="0" algn="r">
              <a:spcBef>
                <a:spcPts val="0"/>
              </a:spcBef>
              <a:spcAft>
                <a:spcPts val="0"/>
              </a:spcAft>
              <a:buNone/>
              <a:defRPr sz="1000" b="0" i="0" u="none" strike="noStrike" cap="none">
                <a:solidFill>
                  <a:srgbClr val="003366"/>
                </a:solidFill>
                <a:latin typeface="Calibri"/>
                <a:ea typeface="Calibri"/>
                <a:cs typeface="Calibri"/>
                <a:sym typeface="Calibri"/>
              </a:defRPr>
            </a:lvl2pPr>
            <a:lvl3pPr marL="0" marR="0" lvl="2" indent="0" algn="r">
              <a:spcBef>
                <a:spcPts val="0"/>
              </a:spcBef>
              <a:spcAft>
                <a:spcPts val="0"/>
              </a:spcAft>
              <a:buNone/>
              <a:defRPr sz="1000" b="0" i="0" u="none" strike="noStrike" cap="none">
                <a:solidFill>
                  <a:srgbClr val="003366"/>
                </a:solidFill>
                <a:latin typeface="Calibri"/>
                <a:ea typeface="Calibri"/>
                <a:cs typeface="Calibri"/>
                <a:sym typeface="Calibri"/>
              </a:defRPr>
            </a:lvl3pPr>
            <a:lvl4pPr marL="0" marR="0" lvl="3" indent="0" algn="r">
              <a:spcBef>
                <a:spcPts val="0"/>
              </a:spcBef>
              <a:spcAft>
                <a:spcPts val="0"/>
              </a:spcAft>
              <a:buNone/>
              <a:defRPr sz="1000" b="0" i="0" u="none" strike="noStrike" cap="none">
                <a:solidFill>
                  <a:srgbClr val="003366"/>
                </a:solidFill>
                <a:latin typeface="Calibri"/>
                <a:ea typeface="Calibri"/>
                <a:cs typeface="Calibri"/>
                <a:sym typeface="Calibri"/>
              </a:defRPr>
            </a:lvl4pPr>
            <a:lvl5pPr marL="0" marR="0" lvl="4" indent="0" algn="r">
              <a:spcBef>
                <a:spcPts val="0"/>
              </a:spcBef>
              <a:spcAft>
                <a:spcPts val="0"/>
              </a:spcAft>
              <a:buNone/>
              <a:defRPr sz="1000" b="0" i="0" u="none" strike="noStrike" cap="none">
                <a:solidFill>
                  <a:srgbClr val="003366"/>
                </a:solidFill>
                <a:latin typeface="Calibri"/>
                <a:ea typeface="Calibri"/>
                <a:cs typeface="Calibri"/>
                <a:sym typeface="Calibri"/>
              </a:defRPr>
            </a:lvl5pPr>
            <a:lvl6pPr marL="0" marR="0" lvl="5" indent="0" algn="r">
              <a:spcBef>
                <a:spcPts val="0"/>
              </a:spcBef>
              <a:spcAft>
                <a:spcPts val="0"/>
              </a:spcAft>
              <a:buNone/>
              <a:defRPr sz="1000" b="0" i="0" u="none" strike="noStrike" cap="none">
                <a:solidFill>
                  <a:srgbClr val="003366"/>
                </a:solidFill>
                <a:latin typeface="Calibri"/>
                <a:ea typeface="Calibri"/>
                <a:cs typeface="Calibri"/>
                <a:sym typeface="Calibri"/>
              </a:defRPr>
            </a:lvl6pPr>
            <a:lvl7pPr marL="0" marR="0" lvl="6" indent="0" algn="r">
              <a:spcBef>
                <a:spcPts val="0"/>
              </a:spcBef>
              <a:spcAft>
                <a:spcPts val="0"/>
              </a:spcAft>
              <a:buNone/>
              <a:defRPr sz="1000" b="0" i="0" u="none" strike="noStrike" cap="none">
                <a:solidFill>
                  <a:srgbClr val="003366"/>
                </a:solidFill>
                <a:latin typeface="Calibri"/>
                <a:ea typeface="Calibri"/>
                <a:cs typeface="Calibri"/>
                <a:sym typeface="Calibri"/>
              </a:defRPr>
            </a:lvl7pPr>
            <a:lvl8pPr marL="0" marR="0" lvl="7" indent="0" algn="r">
              <a:spcBef>
                <a:spcPts val="0"/>
              </a:spcBef>
              <a:spcAft>
                <a:spcPts val="0"/>
              </a:spcAft>
              <a:buNone/>
              <a:defRPr sz="1000" b="0" i="0" u="none" strike="noStrike" cap="none">
                <a:solidFill>
                  <a:srgbClr val="003366"/>
                </a:solidFill>
                <a:latin typeface="Calibri"/>
                <a:ea typeface="Calibri"/>
                <a:cs typeface="Calibri"/>
                <a:sym typeface="Calibri"/>
              </a:defRPr>
            </a:lvl8pPr>
            <a:lvl9pPr marL="0" marR="0" lvl="8" indent="0" algn="r">
              <a:spcBef>
                <a:spcPts val="0"/>
              </a:spcBef>
              <a:spcAft>
                <a:spcPts val="0"/>
              </a:spcAft>
              <a:buNone/>
              <a:defRPr sz="1000" b="0" i="0" u="none" strike="noStrike" cap="none">
                <a:solidFill>
                  <a:srgbClr val="00336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0" name="Google Shape;40;p5"/>
          <p:cNvSpPr txBox="1">
            <a:spLocks noGrp="1"/>
          </p:cNvSpPr>
          <p:nvPr>
            <p:ph type="dt" idx="10"/>
          </p:nvPr>
        </p:nvSpPr>
        <p:spPr>
          <a:xfrm>
            <a:off x="223838" y="5970588"/>
            <a:ext cx="1905000" cy="228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ist - 2 Columns">
  <p:cSld name="List - 2 Columns">
    <p:spTree>
      <p:nvGrpSpPr>
        <p:cNvPr id="1" name="Shape 41"/>
        <p:cNvGrpSpPr/>
        <p:nvPr/>
      </p:nvGrpSpPr>
      <p:grpSpPr>
        <a:xfrm>
          <a:off x="0" y="0"/>
          <a:ext cx="0" cy="0"/>
          <a:chOff x="0" y="0"/>
          <a:chExt cx="0" cy="0"/>
        </a:xfrm>
      </p:grpSpPr>
      <p:sp>
        <p:nvSpPr>
          <p:cNvPr id="42" name="Google Shape;42;p6"/>
          <p:cNvSpPr txBox="1">
            <a:spLocks noGrp="1"/>
          </p:cNvSpPr>
          <p:nvPr>
            <p:ph type="body" idx="1"/>
          </p:nvPr>
        </p:nvSpPr>
        <p:spPr>
          <a:xfrm>
            <a:off x="224618" y="838211"/>
            <a:ext cx="4272775" cy="735379"/>
          </a:xfrm>
          <a:prstGeom prst="rect">
            <a:avLst/>
          </a:prstGeom>
          <a:noFill/>
          <a:ln>
            <a:noFill/>
          </a:ln>
        </p:spPr>
        <p:txBody>
          <a:bodyPr spcFirstLastPara="1" wrap="square" lIns="91425" tIns="45700" rIns="91425" bIns="45700" anchor="t" anchorCtr="0">
            <a:noAutofit/>
          </a:bodyPr>
          <a:lstStyle>
            <a:lvl1pPr marL="457200" lvl="0" indent="-228600" algn="l">
              <a:spcBef>
                <a:spcPts val="0"/>
              </a:spcBef>
              <a:spcAft>
                <a:spcPts val="0"/>
              </a:spcAft>
              <a:buSzPts val="2400"/>
              <a:buNone/>
              <a:defRPr sz="2400" b="0"/>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3" name="Google Shape;43;p6"/>
          <p:cNvSpPr txBox="1">
            <a:spLocks noGrp="1"/>
          </p:cNvSpPr>
          <p:nvPr>
            <p:ph type="body" idx="2"/>
          </p:nvPr>
        </p:nvSpPr>
        <p:spPr>
          <a:xfrm>
            <a:off x="224618" y="1573580"/>
            <a:ext cx="4272775" cy="439734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4" name="Google Shape;44;p6"/>
          <p:cNvSpPr txBox="1">
            <a:spLocks noGrp="1"/>
          </p:cNvSpPr>
          <p:nvPr>
            <p:ph type="body" idx="3"/>
          </p:nvPr>
        </p:nvSpPr>
        <p:spPr>
          <a:xfrm>
            <a:off x="4645028" y="838211"/>
            <a:ext cx="4266387" cy="735379"/>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SzPts val="2400"/>
              <a:buNone/>
              <a:defRPr sz="2400" b="0"/>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5" name="Google Shape;45;p6"/>
          <p:cNvSpPr txBox="1">
            <a:spLocks noGrp="1"/>
          </p:cNvSpPr>
          <p:nvPr>
            <p:ph type="body" idx="4"/>
          </p:nvPr>
        </p:nvSpPr>
        <p:spPr>
          <a:xfrm>
            <a:off x="4645028" y="1573580"/>
            <a:ext cx="4266387" cy="439734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6" name="Google Shape;46;p6"/>
          <p:cNvSpPr txBox="1">
            <a:spLocks noGrp="1"/>
          </p:cNvSpPr>
          <p:nvPr>
            <p:ph type="title"/>
          </p:nvPr>
        </p:nvSpPr>
        <p:spPr>
          <a:xfrm>
            <a:off x="228600" y="0"/>
            <a:ext cx="8686800" cy="7508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900" b="0" i="0" u="none" strike="noStrike" cap="none">
                <a:solidFill>
                  <a:srgbClr val="003366"/>
                </a:solidFill>
                <a:latin typeface="Calibri"/>
                <a:ea typeface="Calibri"/>
                <a:cs typeface="Calibri"/>
                <a:sym typeface="Calibri"/>
              </a:defRPr>
            </a:lvl1pPr>
            <a:lvl2pPr marL="0" marR="0" lvl="1" indent="0" algn="r">
              <a:spcBef>
                <a:spcPts val="0"/>
              </a:spcBef>
              <a:spcAft>
                <a:spcPts val="0"/>
              </a:spcAft>
              <a:buNone/>
              <a:defRPr sz="900" b="0" i="0" u="none" strike="noStrike" cap="none">
                <a:solidFill>
                  <a:srgbClr val="003366"/>
                </a:solidFill>
                <a:latin typeface="Calibri"/>
                <a:ea typeface="Calibri"/>
                <a:cs typeface="Calibri"/>
                <a:sym typeface="Calibri"/>
              </a:defRPr>
            </a:lvl2pPr>
            <a:lvl3pPr marL="0" marR="0" lvl="2" indent="0" algn="r">
              <a:spcBef>
                <a:spcPts val="0"/>
              </a:spcBef>
              <a:spcAft>
                <a:spcPts val="0"/>
              </a:spcAft>
              <a:buNone/>
              <a:defRPr sz="900" b="0" i="0" u="none" strike="noStrike" cap="none">
                <a:solidFill>
                  <a:srgbClr val="003366"/>
                </a:solidFill>
                <a:latin typeface="Calibri"/>
                <a:ea typeface="Calibri"/>
                <a:cs typeface="Calibri"/>
                <a:sym typeface="Calibri"/>
              </a:defRPr>
            </a:lvl3pPr>
            <a:lvl4pPr marL="0" marR="0" lvl="3" indent="0" algn="r">
              <a:spcBef>
                <a:spcPts val="0"/>
              </a:spcBef>
              <a:spcAft>
                <a:spcPts val="0"/>
              </a:spcAft>
              <a:buNone/>
              <a:defRPr sz="900" b="0" i="0" u="none" strike="noStrike" cap="none">
                <a:solidFill>
                  <a:srgbClr val="003366"/>
                </a:solidFill>
                <a:latin typeface="Calibri"/>
                <a:ea typeface="Calibri"/>
                <a:cs typeface="Calibri"/>
                <a:sym typeface="Calibri"/>
              </a:defRPr>
            </a:lvl4pPr>
            <a:lvl5pPr marL="0" marR="0" lvl="4" indent="0" algn="r">
              <a:spcBef>
                <a:spcPts val="0"/>
              </a:spcBef>
              <a:spcAft>
                <a:spcPts val="0"/>
              </a:spcAft>
              <a:buNone/>
              <a:defRPr sz="900" b="0" i="0" u="none" strike="noStrike" cap="none">
                <a:solidFill>
                  <a:srgbClr val="003366"/>
                </a:solidFill>
                <a:latin typeface="Calibri"/>
                <a:ea typeface="Calibri"/>
                <a:cs typeface="Calibri"/>
                <a:sym typeface="Calibri"/>
              </a:defRPr>
            </a:lvl5pPr>
            <a:lvl6pPr marL="0" marR="0" lvl="5" indent="0" algn="r">
              <a:spcBef>
                <a:spcPts val="0"/>
              </a:spcBef>
              <a:spcAft>
                <a:spcPts val="0"/>
              </a:spcAft>
              <a:buNone/>
              <a:defRPr sz="900" b="0" i="0" u="none" strike="noStrike" cap="none">
                <a:solidFill>
                  <a:srgbClr val="003366"/>
                </a:solidFill>
                <a:latin typeface="Calibri"/>
                <a:ea typeface="Calibri"/>
                <a:cs typeface="Calibri"/>
                <a:sym typeface="Calibri"/>
              </a:defRPr>
            </a:lvl6pPr>
            <a:lvl7pPr marL="0" marR="0" lvl="6" indent="0" algn="r">
              <a:spcBef>
                <a:spcPts val="0"/>
              </a:spcBef>
              <a:spcAft>
                <a:spcPts val="0"/>
              </a:spcAft>
              <a:buNone/>
              <a:defRPr sz="900" b="0" i="0" u="none" strike="noStrike" cap="none">
                <a:solidFill>
                  <a:srgbClr val="003366"/>
                </a:solidFill>
                <a:latin typeface="Calibri"/>
                <a:ea typeface="Calibri"/>
                <a:cs typeface="Calibri"/>
                <a:sym typeface="Calibri"/>
              </a:defRPr>
            </a:lvl7pPr>
            <a:lvl8pPr marL="0" marR="0" lvl="7" indent="0" algn="r">
              <a:spcBef>
                <a:spcPts val="0"/>
              </a:spcBef>
              <a:spcAft>
                <a:spcPts val="0"/>
              </a:spcAft>
              <a:buNone/>
              <a:defRPr sz="900" b="0" i="0" u="none" strike="noStrike" cap="none">
                <a:solidFill>
                  <a:srgbClr val="003366"/>
                </a:solidFill>
                <a:latin typeface="Calibri"/>
                <a:ea typeface="Calibri"/>
                <a:cs typeface="Calibri"/>
                <a:sym typeface="Calibri"/>
              </a:defRPr>
            </a:lvl8pPr>
            <a:lvl9pPr marL="0" marR="0" lvl="8" indent="0" algn="r">
              <a:spcBef>
                <a:spcPts val="0"/>
              </a:spcBef>
              <a:spcAft>
                <a:spcPts val="0"/>
              </a:spcAft>
              <a:buNone/>
              <a:defRPr sz="900" b="0" i="0" u="none" strike="noStrike" cap="none">
                <a:solidFill>
                  <a:srgbClr val="00336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nges">
  <p:cSld name="Changes">
    <p:spTree>
      <p:nvGrpSpPr>
        <p:cNvPr id="1" name="Shape 48"/>
        <p:cNvGrpSpPr/>
        <p:nvPr/>
      </p:nvGrpSpPr>
      <p:grpSpPr>
        <a:xfrm>
          <a:off x="0" y="0"/>
          <a:ext cx="0" cy="0"/>
          <a:chOff x="0" y="0"/>
          <a:chExt cx="0" cy="0"/>
        </a:xfrm>
      </p:grpSpPr>
      <p:sp>
        <p:nvSpPr>
          <p:cNvPr id="49" name="Google Shape;49;p7"/>
          <p:cNvSpPr/>
          <p:nvPr/>
        </p:nvSpPr>
        <p:spPr>
          <a:xfrm>
            <a:off x="5086350" y="1209675"/>
            <a:ext cx="3200400" cy="4810125"/>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0" name="Google Shape;50;p7"/>
          <p:cNvSpPr/>
          <p:nvPr/>
        </p:nvSpPr>
        <p:spPr>
          <a:xfrm>
            <a:off x="971550" y="1290638"/>
            <a:ext cx="3200400" cy="4681537"/>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1" name="Google Shape;51;p7"/>
          <p:cNvSpPr/>
          <p:nvPr/>
        </p:nvSpPr>
        <p:spPr>
          <a:xfrm>
            <a:off x="4171950" y="3213100"/>
            <a:ext cx="914400" cy="838200"/>
          </a:xfrm>
          <a:prstGeom prst="rightArrow">
            <a:avLst>
              <a:gd name="adj1" fmla="val 50000"/>
              <a:gd name="adj2" fmla="val 50000"/>
            </a:avLst>
          </a:prstGeom>
          <a:solidFill>
            <a:schemeClr val="dk1"/>
          </a:solidFill>
          <a:ln w="19050" cap="flat" cmpd="sng">
            <a:solidFill>
              <a:srgbClr val="2D2D2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52" name="Google Shape;52;p7"/>
          <p:cNvSpPr txBox="1">
            <a:spLocks noGrp="1"/>
          </p:cNvSpPr>
          <p:nvPr>
            <p:ph type="body" idx="1"/>
          </p:nvPr>
        </p:nvSpPr>
        <p:spPr>
          <a:xfrm>
            <a:off x="231002" y="743618"/>
            <a:ext cx="4266387" cy="461665"/>
          </a:xfrm>
          <a:prstGeom prst="rect">
            <a:avLst/>
          </a:prstGeom>
          <a:noFill/>
          <a:ln>
            <a:noFill/>
          </a:ln>
        </p:spPr>
        <p:txBody>
          <a:bodyPr spcFirstLastPara="1" wrap="square" lIns="91425" tIns="45700" rIns="91425" bIns="45700" anchor="t" anchorCtr="0">
            <a:noAutofit/>
          </a:bodyPr>
          <a:lstStyle>
            <a:lvl1pPr marL="457200" lvl="0" indent="-228600" algn="ctr">
              <a:spcBef>
                <a:spcPts val="0"/>
              </a:spcBef>
              <a:spcAft>
                <a:spcPts val="0"/>
              </a:spcAft>
              <a:buSzPts val="2400"/>
              <a:buNone/>
              <a:defRPr sz="2400" b="0"/>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3" name="Google Shape;53;p7"/>
          <p:cNvSpPr txBox="1">
            <a:spLocks noGrp="1"/>
          </p:cNvSpPr>
          <p:nvPr>
            <p:ph type="body" idx="2"/>
          </p:nvPr>
        </p:nvSpPr>
        <p:spPr>
          <a:xfrm>
            <a:off x="1085856" y="1573578"/>
            <a:ext cx="2971799" cy="4065222"/>
          </a:xfrm>
          <a:prstGeom prst="rect">
            <a:avLst/>
          </a:prstGeom>
          <a:noFill/>
          <a:ln>
            <a:noFill/>
          </a:ln>
        </p:spPr>
        <p:txBody>
          <a:bodyPr spcFirstLastPara="1" wrap="square" lIns="91425" tIns="45700" rIns="91425" bIns="45700" anchor="t" anchorCtr="0">
            <a:noAutofit/>
          </a:bodyPr>
          <a:lstStyle>
            <a:lvl1pPr marL="457200" lvl="0" indent="-317500" algn="l">
              <a:spcBef>
                <a:spcPts val="280"/>
              </a:spcBef>
              <a:spcAft>
                <a:spcPts val="0"/>
              </a:spcAft>
              <a:buSzPts val="1400"/>
              <a:buFont typeface="Arial"/>
              <a:buChar char="•"/>
              <a:defRPr sz="1400"/>
            </a:lvl1pPr>
            <a:lvl2pPr marL="914400" lvl="1" indent="-355600" algn="l">
              <a:spcBef>
                <a:spcPts val="400"/>
              </a:spcBef>
              <a:spcAft>
                <a:spcPts val="0"/>
              </a:spcAft>
              <a:buSzPts val="2000"/>
              <a:buFont typeface="Arial"/>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SzPts val="1600"/>
              <a:buFont typeface="Arial"/>
              <a:buChar char="•"/>
              <a:defRPr sz="1600"/>
            </a:lvl4pPr>
            <a:lvl5pPr marL="2286000" lvl="4" indent="-330200" algn="l">
              <a:spcBef>
                <a:spcPts val="320"/>
              </a:spcBef>
              <a:spcAft>
                <a:spcPts val="0"/>
              </a:spcAft>
              <a:buSzPts val="1600"/>
              <a:buFont typeface="Arial"/>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4" name="Google Shape;54;p7"/>
          <p:cNvSpPr txBox="1">
            <a:spLocks noGrp="1"/>
          </p:cNvSpPr>
          <p:nvPr>
            <p:ph type="body" idx="3"/>
          </p:nvPr>
        </p:nvSpPr>
        <p:spPr>
          <a:xfrm>
            <a:off x="4645028" y="743618"/>
            <a:ext cx="4266387" cy="458580"/>
          </a:xfrm>
          <a:prstGeom prst="rect">
            <a:avLst/>
          </a:prstGeom>
          <a:noFill/>
          <a:ln>
            <a:noFill/>
          </a:ln>
        </p:spPr>
        <p:txBody>
          <a:bodyPr spcFirstLastPara="1" wrap="square" lIns="91425" tIns="45700" rIns="91425" bIns="45700" anchor="t" anchorCtr="0">
            <a:noAutofit/>
          </a:bodyPr>
          <a:lstStyle>
            <a:lvl1pPr marL="457200" lvl="0" indent="-228600" algn="ctr">
              <a:spcBef>
                <a:spcPts val="480"/>
              </a:spcBef>
              <a:spcAft>
                <a:spcPts val="0"/>
              </a:spcAft>
              <a:buSzPts val="2400"/>
              <a:buNone/>
              <a:defRPr sz="2400" b="0"/>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55" name="Google Shape;55;p7"/>
          <p:cNvSpPr txBox="1">
            <a:spLocks noGrp="1"/>
          </p:cNvSpPr>
          <p:nvPr>
            <p:ph type="title"/>
          </p:nvPr>
        </p:nvSpPr>
        <p:spPr>
          <a:xfrm>
            <a:off x="228600" y="0"/>
            <a:ext cx="8686800" cy="7508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body" idx="4"/>
          </p:nvPr>
        </p:nvSpPr>
        <p:spPr>
          <a:xfrm>
            <a:off x="5200656" y="1564767"/>
            <a:ext cx="2971799" cy="4065222"/>
          </a:xfrm>
          <a:prstGeom prst="rect">
            <a:avLst/>
          </a:prstGeom>
          <a:noFill/>
          <a:ln>
            <a:noFill/>
          </a:ln>
        </p:spPr>
        <p:txBody>
          <a:bodyPr spcFirstLastPara="1" wrap="square" lIns="91425" tIns="45700" rIns="91425" bIns="45700" anchor="t" anchorCtr="0">
            <a:noAutofit/>
          </a:bodyPr>
          <a:lstStyle>
            <a:lvl1pPr marL="457200" lvl="0" indent="-317500" algn="l">
              <a:spcBef>
                <a:spcPts val="280"/>
              </a:spcBef>
              <a:spcAft>
                <a:spcPts val="0"/>
              </a:spcAft>
              <a:buSzPts val="1400"/>
              <a:buFont typeface="Arial"/>
              <a:buChar char="•"/>
              <a:defRPr sz="1400"/>
            </a:lvl1pPr>
            <a:lvl2pPr marL="914400" lvl="1" indent="-355600" algn="l">
              <a:spcBef>
                <a:spcPts val="400"/>
              </a:spcBef>
              <a:spcAft>
                <a:spcPts val="0"/>
              </a:spcAft>
              <a:buSzPts val="2000"/>
              <a:buFont typeface="Arial"/>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SzPts val="1600"/>
              <a:buFont typeface="Arial"/>
              <a:buChar char="•"/>
              <a:defRPr sz="1600"/>
            </a:lvl4pPr>
            <a:lvl5pPr marL="2286000" lvl="4" indent="-330200" algn="l">
              <a:spcBef>
                <a:spcPts val="320"/>
              </a:spcBef>
              <a:spcAft>
                <a:spcPts val="0"/>
              </a:spcAft>
              <a:buSzPts val="1600"/>
              <a:buFont typeface="Arial"/>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57" name="Google Shape;57;p7"/>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900" b="0" i="0" u="none" strike="noStrike" cap="none">
                <a:solidFill>
                  <a:srgbClr val="003366"/>
                </a:solidFill>
                <a:latin typeface="Calibri"/>
                <a:ea typeface="Calibri"/>
                <a:cs typeface="Calibri"/>
                <a:sym typeface="Calibri"/>
              </a:defRPr>
            </a:lvl1pPr>
            <a:lvl2pPr marL="0" marR="0" lvl="1" indent="0" algn="r">
              <a:spcBef>
                <a:spcPts val="0"/>
              </a:spcBef>
              <a:spcAft>
                <a:spcPts val="0"/>
              </a:spcAft>
              <a:buNone/>
              <a:defRPr sz="900" b="0" i="0" u="none" strike="noStrike" cap="none">
                <a:solidFill>
                  <a:srgbClr val="003366"/>
                </a:solidFill>
                <a:latin typeface="Calibri"/>
                <a:ea typeface="Calibri"/>
                <a:cs typeface="Calibri"/>
                <a:sym typeface="Calibri"/>
              </a:defRPr>
            </a:lvl2pPr>
            <a:lvl3pPr marL="0" marR="0" lvl="2" indent="0" algn="r">
              <a:spcBef>
                <a:spcPts val="0"/>
              </a:spcBef>
              <a:spcAft>
                <a:spcPts val="0"/>
              </a:spcAft>
              <a:buNone/>
              <a:defRPr sz="900" b="0" i="0" u="none" strike="noStrike" cap="none">
                <a:solidFill>
                  <a:srgbClr val="003366"/>
                </a:solidFill>
                <a:latin typeface="Calibri"/>
                <a:ea typeface="Calibri"/>
                <a:cs typeface="Calibri"/>
                <a:sym typeface="Calibri"/>
              </a:defRPr>
            </a:lvl3pPr>
            <a:lvl4pPr marL="0" marR="0" lvl="3" indent="0" algn="r">
              <a:spcBef>
                <a:spcPts val="0"/>
              </a:spcBef>
              <a:spcAft>
                <a:spcPts val="0"/>
              </a:spcAft>
              <a:buNone/>
              <a:defRPr sz="900" b="0" i="0" u="none" strike="noStrike" cap="none">
                <a:solidFill>
                  <a:srgbClr val="003366"/>
                </a:solidFill>
                <a:latin typeface="Calibri"/>
                <a:ea typeface="Calibri"/>
                <a:cs typeface="Calibri"/>
                <a:sym typeface="Calibri"/>
              </a:defRPr>
            </a:lvl4pPr>
            <a:lvl5pPr marL="0" marR="0" lvl="4" indent="0" algn="r">
              <a:spcBef>
                <a:spcPts val="0"/>
              </a:spcBef>
              <a:spcAft>
                <a:spcPts val="0"/>
              </a:spcAft>
              <a:buNone/>
              <a:defRPr sz="900" b="0" i="0" u="none" strike="noStrike" cap="none">
                <a:solidFill>
                  <a:srgbClr val="003366"/>
                </a:solidFill>
                <a:latin typeface="Calibri"/>
                <a:ea typeface="Calibri"/>
                <a:cs typeface="Calibri"/>
                <a:sym typeface="Calibri"/>
              </a:defRPr>
            </a:lvl5pPr>
            <a:lvl6pPr marL="0" marR="0" lvl="5" indent="0" algn="r">
              <a:spcBef>
                <a:spcPts val="0"/>
              </a:spcBef>
              <a:spcAft>
                <a:spcPts val="0"/>
              </a:spcAft>
              <a:buNone/>
              <a:defRPr sz="900" b="0" i="0" u="none" strike="noStrike" cap="none">
                <a:solidFill>
                  <a:srgbClr val="003366"/>
                </a:solidFill>
                <a:latin typeface="Calibri"/>
                <a:ea typeface="Calibri"/>
                <a:cs typeface="Calibri"/>
                <a:sym typeface="Calibri"/>
              </a:defRPr>
            </a:lvl6pPr>
            <a:lvl7pPr marL="0" marR="0" lvl="6" indent="0" algn="r">
              <a:spcBef>
                <a:spcPts val="0"/>
              </a:spcBef>
              <a:spcAft>
                <a:spcPts val="0"/>
              </a:spcAft>
              <a:buNone/>
              <a:defRPr sz="900" b="0" i="0" u="none" strike="noStrike" cap="none">
                <a:solidFill>
                  <a:srgbClr val="003366"/>
                </a:solidFill>
                <a:latin typeface="Calibri"/>
                <a:ea typeface="Calibri"/>
                <a:cs typeface="Calibri"/>
                <a:sym typeface="Calibri"/>
              </a:defRPr>
            </a:lvl7pPr>
            <a:lvl8pPr marL="0" marR="0" lvl="7" indent="0" algn="r">
              <a:spcBef>
                <a:spcPts val="0"/>
              </a:spcBef>
              <a:spcAft>
                <a:spcPts val="0"/>
              </a:spcAft>
              <a:buNone/>
              <a:defRPr sz="900" b="0" i="0" u="none" strike="noStrike" cap="none">
                <a:solidFill>
                  <a:srgbClr val="003366"/>
                </a:solidFill>
                <a:latin typeface="Calibri"/>
                <a:ea typeface="Calibri"/>
                <a:cs typeface="Calibri"/>
                <a:sym typeface="Calibri"/>
              </a:defRPr>
            </a:lvl8pPr>
            <a:lvl9pPr marL="0" marR="0" lvl="8" indent="0" algn="r">
              <a:spcBef>
                <a:spcPts val="0"/>
              </a:spcBef>
              <a:spcAft>
                <a:spcPts val="0"/>
              </a:spcAft>
              <a:buNone/>
              <a:defRPr sz="900" b="0" i="0" u="none" strike="noStrike" cap="none">
                <a:solidFill>
                  <a:srgbClr val="00336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os/Cons/Comparisons">
  <p:cSld name="Pros/Cons/Comparisons">
    <p:spTree>
      <p:nvGrpSpPr>
        <p:cNvPr id="1" name="Shape 58"/>
        <p:cNvGrpSpPr/>
        <p:nvPr/>
      </p:nvGrpSpPr>
      <p:grpSpPr>
        <a:xfrm>
          <a:off x="0" y="0"/>
          <a:ext cx="0" cy="0"/>
          <a:chOff x="0" y="0"/>
          <a:chExt cx="0" cy="0"/>
        </a:xfrm>
      </p:grpSpPr>
      <p:sp>
        <p:nvSpPr>
          <p:cNvPr id="59" name="Google Shape;59;p8"/>
          <p:cNvSpPr/>
          <p:nvPr/>
        </p:nvSpPr>
        <p:spPr>
          <a:xfrm>
            <a:off x="1143000" y="2001838"/>
            <a:ext cx="1096963" cy="1133475"/>
          </a:xfrm>
          <a:prstGeom prst="rect">
            <a:avLst/>
          </a:prstGeom>
          <a:solidFill>
            <a:srgbClr val="0052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0" name="Google Shape;60;p8"/>
          <p:cNvSpPr/>
          <p:nvPr/>
        </p:nvSpPr>
        <p:spPr>
          <a:xfrm rot="5400000">
            <a:off x="2169319" y="2505869"/>
            <a:ext cx="265113" cy="123825"/>
          </a:xfrm>
          <a:prstGeom prst="triangle">
            <a:avLst>
              <a:gd name="adj" fmla="val 50000"/>
            </a:avLst>
          </a:prstGeom>
          <a:solidFill>
            <a:srgbClr val="0052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pic>
        <p:nvPicPr>
          <p:cNvPr id="61" name="Google Shape;61;p8"/>
          <p:cNvPicPr preferRelativeResize="0"/>
          <p:nvPr/>
        </p:nvPicPr>
        <p:blipFill rotWithShape="1">
          <a:blip r:embed="rId2" cstate="print">
            <a:alphaModFix/>
            <a:extLst>
              <a:ext uri="{28A0092B-C50C-407E-A947-70E740481C1C}">
                <a14:useLocalDpi xmlns:a14="http://schemas.microsoft.com/office/drawing/2010/main"/>
              </a:ext>
            </a:extLst>
          </a:blip>
          <a:srcRect b="38596"/>
          <a:stretch/>
        </p:blipFill>
        <p:spPr>
          <a:xfrm>
            <a:off x="1143000" y="3119438"/>
            <a:ext cx="6858000" cy="241300"/>
          </a:xfrm>
          <a:prstGeom prst="rect">
            <a:avLst/>
          </a:prstGeom>
          <a:noFill/>
          <a:ln>
            <a:noFill/>
          </a:ln>
        </p:spPr>
      </p:pic>
      <p:sp>
        <p:nvSpPr>
          <p:cNvPr id="62" name="Google Shape;62;p8"/>
          <p:cNvSpPr/>
          <p:nvPr/>
        </p:nvSpPr>
        <p:spPr>
          <a:xfrm>
            <a:off x="1143000" y="3311525"/>
            <a:ext cx="1096963" cy="1133475"/>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63" name="Google Shape;63;p8"/>
          <p:cNvSpPr/>
          <p:nvPr/>
        </p:nvSpPr>
        <p:spPr>
          <a:xfrm rot="5400000">
            <a:off x="2169320" y="3815556"/>
            <a:ext cx="265112" cy="123825"/>
          </a:xfrm>
          <a:prstGeom prst="triangle">
            <a:avLst>
              <a:gd name="adj" fmla="val 50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pic>
        <p:nvPicPr>
          <p:cNvPr id="64" name="Google Shape;64;p8"/>
          <p:cNvPicPr preferRelativeResize="0"/>
          <p:nvPr/>
        </p:nvPicPr>
        <p:blipFill rotWithShape="1">
          <a:blip r:embed="rId2" cstate="print">
            <a:alphaModFix/>
            <a:extLst>
              <a:ext uri="{28A0092B-C50C-407E-A947-70E740481C1C}">
                <a14:useLocalDpi xmlns:a14="http://schemas.microsoft.com/office/drawing/2010/main"/>
              </a:ext>
            </a:extLst>
          </a:blip>
          <a:srcRect b="38596"/>
          <a:stretch/>
        </p:blipFill>
        <p:spPr>
          <a:xfrm>
            <a:off x="1143000" y="4433888"/>
            <a:ext cx="6858000" cy="242887"/>
          </a:xfrm>
          <a:prstGeom prst="rect">
            <a:avLst/>
          </a:prstGeom>
          <a:noFill/>
          <a:ln>
            <a:noFill/>
          </a:ln>
        </p:spPr>
      </p:pic>
      <p:sp>
        <p:nvSpPr>
          <p:cNvPr id="65" name="Google Shape;65;p8"/>
          <p:cNvSpPr txBox="1"/>
          <p:nvPr/>
        </p:nvSpPr>
        <p:spPr>
          <a:xfrm>
            <a:off x="1371600" y="2373313"/>
            <a:ext cx="671513" cy="6461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rgbClr val="FFFFFF"/>
                </a:solidFill>
                <a:latin typeface="Arial"/>
                <a:ea typeface="Arial"/>
                <a:cs typeface="Arial"/>
                <a:sym typeface="Arial"/>
              </a:rPr>
              <a:t>Pros</a:t>
            </a:r>
            <a:endParaRPr/>
          </a:p>
        </p:txBody>
      </p:sp>
      <p:sp>
        <p:nvSpPr>
          <p:cNvPr id="66" name="Google Shape;66;p8"/>
          <p:cNvSpPr txBox="1"/>
          <p:nvPr/>
        </p:nvSpPr>
        <p:spPr>
          <a:xfrm>
            <a:off x="1390650" y="3689350"/>
            <a:ext cx="671513" cy="6461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i="0" u="none" strike="noStrike" cap="none">
                <a:solidFill>
                  <a:srgbClr val="FFFFFF"/>
                </a:solidFill>
                <a:latin typeface="Arial"/>
                <a:ea typeface="Arial"/>
                <a:cs typeface="Arial"/>
                <a:sym typeface="Arial"/>
              </a:rPr>
              <a:t>Cons</a:t>
            </a:r>
            <a:endParaRPr/>
          </a:p>
        </p:txBody>
      </p:sp>
      <p:sp>
        <p:nvSpPr>
          <p:cNvPr id="67" name="Google Shape;67;p8"/>
          <p:cNvSpPr txBox="1">
            <a:spLocks noGrp="1"/>
          </p:cNvSpPr>
          <p:nvPr>
            <p:ph type="body" idx="1"/>
          </p:nvPr>
        </p:nvSpPr>
        <p:spPr>
          <a:xfrm>
            <a:off x="2308818" y="2029412"/>
            <a:ext cx="5234987" cy="1050334"/>
          </a:xfrm>
          <a:prstGeom prst="rect">
            <a:avLst/>
          </a:prstGeom>
          <a:noFill/>
          <a:ln>
            <a:noFill/>
          </a:ln>
        </p:spPr>
        <p:txBody>
          <a:bodyPr spcFirstLastPara="1" wrap="square" lIns="91425" tIns="45700" rIns="91425" bIns="45700" anchor="t" anchorCtr="0">
            <a:noAutofit/>
          </a:bodyPr>
          <a:lstStyle>
            <a:lvl1pPr marL="457200" lvl="0" indent="-317500" algn="l">
              <a:spcBef>
                <a:spcPts val="280"/>
              </a:spcBef>
              <a:spcAft>
                <a:spcPts val="0"/>
              </a:spcAft>
              <a:buSzPts val="1400"/>
              <a:buFont typeface="Arial"/>
              <a:buChar char="•"/>
              <a:defRPr sz="1400"/>
            </a:lvl1pPr>
            <a:lvl2pPr marL="914400" lvl="1" indent="-355600" algn="l">
              <a:spcBef>
                <a:spcPts val="400"/>
              </a:spcBef>
              <a:spcAft>
                <a:spcPts val="0"/>
              </a:spcAft>
              <a:buSzPts val="2000"/>
              <a:buFont typeface="Arial"/>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SzPts val="1600"/>
              <a:buFont typeface="Arial"/>
              <a:buChar char="•"/>
              <a:defRPr sz="1600"/>
            </a:lvl4pPr>
            <a:lvl5pPr marL="2286000" lvl="4" indent="-330200" algn="l">
              <a:spcBef>
                <a:spcPts val="320"/>
              </a:spcBef>
              <a:spcAft>
                <a:spcPts val="0"/>
              </a:spcAft>
              <a:buSzPts val="1600"/>
              <a:buFont typeface="Arial"/>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68" name="Google Shape;68;p8"/>
          <p:cNvSpPr txBox="1">
            <a:spLocks noGrp="1"/>
          </p:cNvSpPr>
          <p:nvPr>
            <p:ph type="body" idx="2"/>
          </p:nvPr>
        </p:nvSpPr>
        <p:spPr>
          <a:xfrm>
            <a:off x="2313581" y="3361522"/>
            <a:ext cx="5230225" cy="1013111"/>
          </a:xfrm>
          <a:prstGeom prst="rect">
            <a:avLst/>
          </a:prstGeom>
          <a:noFill/>
          <a:ln>
            <a:noFill/>
          </a:ln>
        </p:spPr>
        <p:txBody>
          <a:bodyPr spcFirstLastPara="1" wrap="square" lIns="91425" tIns="45700" rIns="91425" bIns="45700" anchor="t" anchorCtr="0">
            <a:noAutofit/>
          </a:bodyPr>
          <a:lstStyle>
            <a:lvl1pPr marL="457200" lvl="0" indent="-317500" algn="l">
              <a:spcBef>
                <a:spcPts val="280"/>
              </a:spcBef>
              <a:spcAft>
                <a:spcPts val="0"/>
              </a:spcAft>
              <a:buSzPts val="1400"/>
              <a:buFont typeface="Arial"/>
              <a:buChar char="•"/>
              <a:defRPr sz="1400"/>
            </a:lvl1pPr>
            <a:lvl2pPr marL="914400" lvl="1" indent="-355600" algn="l">
              <a:spcBef>
                <a:spcPts val="400"/>
              </a:spcBef>
              <a:spcAft>
                <a:spcPts val="0"/>
              </a:spcAft>
              <a:buSzPts val="2000"/>
              <a:buFont typeface="Arial"/>
              <a:buChar char="•"/>
              <a:defRPr sz="2000"/>
            </a:lvl2pPr>
            <a:lvl3pPr marL="1371600" lvl="2" indent="-342900" algn="l">
              <a:spcBef>
                <a:spcPts val="360"/>
              </a:spcBef>
              <a:spcAft>
                <a:spcPts val="0"/>
              </a:spcAft>
              <a:buSzPts val="1800"/>
              <a:buFont typeface="Arial"/>
              <a:buChar char="•"/>
              <a:defRPr sz="1800"/>
            </a:lvl3pPr>
            <a:lvl4pPr marL="1828800" lvl="3" indent="-330200" algn="l">
              <a:spcBef>
                <a:spcPts val="320"/>
              </a:spcBef>
              <a:spcAft>
                <a:spcPts val="0"/>
              </a:spcAft>
              <a:buSzPts val="1600"/>
              <a:buFont typeface="Arial"/>
              <a:buChar char="•"/>
              <a:defRPr sz="1600"/>
            </a:lvl4pPr>
            <a:lvl5pPr marL="2286000" lvl="4" indent="-330200" algn="l">
              <a:spcBef>
                <a:spcPts val="320"/>
              </a:spcBef>
              <a:spcAft>
                <a:spcPts val="0"/>
              </a:spcAft>
              <a:buSzPts val="1600"/>
              <a:buFont typeface="Arial"/>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69" name="Google Shape;69;p8"/>
          <p:cNvSpPr txBox="1">
            <a:spLocks noGrp="1"/>
          </p:cNvSpPr>
          <p:nvPr>
            <p:ph type="title"/>
          </p:nvPr>
        </p:nvSpPr>
        <p:spPr>
          <a:xfrm>
            <a:off x="228600" y="0"/>
            <a:ext cx="8686800" cy="7508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900" b="0" i="0" u="none" strike="noStrike" cap="none">
                <a:solidFill>
                  <a:srgbClr val="003366"/>
                </a:solidFill>
                <a:latin typeface="Calibri"/>
                <a:ea typeface="Calibri"/>
                <a:cs typeface="Calibri"/>
                <a:sym typeface="Calibri"/>
              </a:defRPr>
            </a:lvl1pPr>
            <a:lvl2pPr marL="0" marR="0" lvl="1" indent="0" algn="r">
              <a:spcBef>
                <a:spcPts val="0"/>
              </a:spcBef>
              <a:spcAft>
                <a:spcPts val="0"/>
              </a:spcAft>
              <a:buNone/>
              <a:defRPr sz="900" b="0" i="0" u="none" strike="noStrike" cap="none">
                <a:solidFill>
                  <a:srgbClr val="003366"/>
                </a:solidFill>
                <a:latin typeface="Calibri"/>
                <a:ea typeface="Calibri"/>
                <a:cs typeface="Calibri"/>
                <a:sym typeface="Calibri"/>
              </a:defRPr>
            </a:lvl2pPr>
            <a:lvl3pPr marL="0" marR="0" lvl="2" indent="0" algn="r">
              <a:spcBef>
                <a:spcPts val="0"/>
              </a:spcBef>
              <a:spcAft>
                <a:spcPts val="0"/>
              </a:spcAft>
              <a:buNone/>
              <a:defRPr sz="900" b="0" i="0" u="none" strike="noStrike" cap="none">
                <a:solidFill>
                  <a:srgbClr val="003366"/>
                </a:solidFill>
                <a:latin typeface="Calibri"/>
                <a:ea typeface="Calibri"/>
                <a:cs typeface="Calibri"/>
                <a:sym typeface="Calibri"/>
              </a:defRPr>
            </a:lvl3pPr>
            <a:lvl4pPr marL="0" marR="0" lvl="3" indent="0" algn="r">
              <a:spcBef>
                <a:spcPts val="0"/>
              </a:spcBef>
              <a:spcAft>
                <a:spcPts val="0"/>
              </a:spcAft>
              <a:buNone/>
              <a:defRPr sz="900" b="0" i="0" u="none" strike="noStrike" cap="none">
                <a:solidFill>
                  <a:srgbClr val="003366"/>
                </a:solidFill>
                <a:latin typeface="Calibri"/>
                <a:ea typeface="Calibri"/>
                <a:cs typeface="Calibri"/>
                <a:sym typeface="Calibri"/>
              </a:defRPr>
            </a:lvl4pPr>
            <a:lvl5pPr marL="0" marR="0" lvl="4" indent="0" algn="r">
              <a:spcBef>
                <a:spcPts val="0"/>
              </a:spcBef>
              <a:spcAft>
                <a:spcPts val="0"/>
              </a:spcAft>
              <a:buNone/>
              <a:defRPr sz="900" b="0" i="0" u="none" strike="noStrike" cap="none">
                <a:solidFill>
                  <a:srgbClr val="003366"/>
                </a:solidFill>
                <a:latin typeface="Calibri"/>
                <a:ea typeface="Calibri"/>
                <a:cs typeface="Calibri"/>
                <a:sym typeface="Calibri"/>
              </a:defRPr>
            </a:lvl5pPr>
            <a:lvl6pPr marL="0" marR="0" lvl="5" indent="0" algn="r">
              <a:spcBef>
                <a:spcPts val="0"/>
              </a:spcBef>
              <a:spcAft>
                <a:spcPts val="0"/>
              </a:spcAft>
              <a:buNone/>
              <a:defRPr sz="900" b="0" i="0" u="none" strike="noStrike" cap="none">
                <a:solidFill>
                  <a:srgbClr val="003366"/>
                </a:solidFill>
                <a:latin typeface="Calibri"/>
                <a:ea typeface="Calibri"/>
                <a:cs typeface="Calibri"/>
                <a:sym typeface="Calibri"/>
              </a:defRPr>
            </a:lvl6pPr>
            <a:lvl7pPr marL="0" marR="0" lvl="6" indent="0" algn="r">
              <a:spcBef>
                <a:spcPts val="0"/>
              </a:spcBef>
              <a:spcAft>
                <a:spcPts val="0"/>
              </a:spcAft>
              <a:buNone/>
              <a:defRPr sz="900" b="0" i="0" u="none" strike="noStrike" cap="none">
                <a:solidFill>
                  <a:srgbClr val="003366"/>
                </a:solidFill>
                <a:latin typeface="Calibri"/>
                <a:ea typeface="Calibri"/>
                <a:cs typeface="Calibri"/>
                <a:sym typeface="Calibri"/>
              </a:defRPr>
            </a:lvl7pPr>
            <a:lvl8pPr marL="0" marR="0" lvl="7" indent="0" algn="r">
              <a:spcBef>
                <a:spcPts val="0"/>
              </a:spcBef>
              <a:spcAft>
                <a:spcPts val="0"/>
              </a:spcAft>
              <a:buNone/>
              <a:defRPr sz="900" b="0" i="0" u="none" strike="noStrike" cap="none">
                <a:solidFill>
                  <a:srgbClr val="003366"/>
                </a:solidFill>
                <a:latin typeface="Calibri"/>
                <a:ea typeface="Calibri"/>
                <a:cs typeface="Calibri"/>
                <a:sym typeface="Calibri"/>
              </a:defRPr>
            </a:lvl8pPr>
            <a:lvl9pPr marL="0" marR="0" lvl="8" indent="0" algn="r">
              <a:spcBef>
                <a:spcPts val="0"/>
              </a:spcBef>
              <a:spcAft>
                <a:spcPts val="0"/>
              </a:spcAft>
              <a:buNone/>
              <a:defRPr sz="900" b="0" i="0" u="none" strike="noStrike" cap="none">
                <a:solidFill>
                  <a:srgbClr val="00336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p:cSld name="Table">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228600" y="0"/>
            <a:ext cx="8686800" cy="7508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900" b="0" i="0" u="none" strike="noStrike" cap="none">
                <a:solidFill>
                  <a:srgbClr val="003366"/>
                </a:solidFill>
                <a:latin typeface="Calibri"/>
                <a:ea typeface="Calibri"/>
                <a:cs typeface="Calibri"/>
                <a:sym typeface="Calibri"/>
              </a:defRPr>
            </a:lvl1pPr>
            <a:lvl2pPr marL="0" marR="0" lvl="1" indent="0" algn="r">
              <a:spcBef>
                <a:spcPts val="0"/>
              </a:spcBef>
              <a:spcAft>
                <a:spcPts val="0"/>
              </a:spcAft>
              <a:buNone/>
              <a:defRPr sz="900" b="0" i="0" u="none" strike="noStrike" cap="none">
                <a:solidFill>
                  <a:srgbClr val="003366"/>
                </a:solidFill>
                <a:latin typeface="Calibri"/>
                <a:ea typeface="Calibri"/>
                <a:cs typeface="Calibri"/>
                <a:sym typeface="Calibri"/>
              </a:defRPr>
            </a:lvl2pPr>
            <a:lvl3pPr marL="0" marR="0" lvl="2" indent="0" algn="r">
              <a:spcBef>
                <a:spcPts val="0"/>
              </a:spcBef>
              <a:spcAft>
                <a:spcPts val="0"/>
              </a:spcAft>
              <a:buNone/>
              <a:defRPr sz="900" b="0" i="0" u="none" strike="noStrike" cap="none">
                <a:solidFill>
                  <a:srgbClr val="003366"/>
                </a:solidFill>
                <a:latin typeface="Calibri"/>
                <a:ea typeface="Calibri"/>
                <a:cs typeface="Calibri"/>
                <a:sym typeface="Calibri"/>
              </a:defRPr>
            </a:lvl3pPr>
            <a:lvl4pPr marL="0" marR="0" lvl="3" indent="0" algn="r">
              <a:spcBef>
                <a:spcPts val="0"/>
              </a:spcBef>
              <a:spcAft>
                <a:spcPts val="0"/>
              </a:spcAft>
              <a:buNone/>
              <a:defRPr sz="900" b="0" i="0" u="none" strike="noStrike" cap="none">
                <a:solidFill>
                  <a:srgbClr val="003366"/>
                </a:solidFill>
                <a:latin typeface="Calibri"/>
                <a:ea typeface="Calibri"/>
                <a:cs typeface="Calibri"/>
                <a:sym typeface="Calibri"/>
              </a:defRPr>
            </a:lvl4pPr>
            <a:lvl5pPr marL="0" marR="0" lvl="4" indent="0" algn="r">
              <a:spcBef>
                <a:spcPts val="0"/>
              </a:spcBef>
              <a:spcAft>
                <a:spcPts val="0"/>
              </a:spcAft>
              <a:buNone/>
              <a:defRPr sz="900" b="0" i="0" u="none" strike="noStrike" cap="none">
                <a:solidFill>
                  <a:srgbClr val="003366"/>
                </a:solidFill>
                <a:latin typeface="Calibri"/>
                <a:ea typeface="Calibri"/>
                <a:cs typeface="Calibri"/>
                <a:sym typeface="Calibri"/>
              </a:defRPr>
            </a:lvl5pPr>
            <a:lvl6pPr marL="0" marR="0" lvl="5" indent="0" algn="r">
              <a:spcBef>
                <a:spcPts val="0"/>
              </a:spcBef>
              <a:spcAft>
                <a:spcPts val="0"/>
              </a:spcAft>
              <a:buNone/>
              <a:defRPr sz="900" b="0" i="0" u="none" strike="noStrike" cap="none">
                <a:solidFill>
                  <a:srgbClr val="003366"/>
                </a:solidFill>
                <a:latin typeface="Calibri"/>
                <a:ea typeface="Calibri"/>
                <a:cs typeface="Calibri"/>
                <a:sym typeface="Calibri"/>
              </a:defRPr>
            </a:lvl6pPr>
            <a:lvl7pPr marL="0" marR="0" lvl="6" indent="0" algn="r">
              <a:spcBef>
                <a:spcPts val="0"/>
              </a:spcBef>
              <a:spcAft>
                <a:spcPts val="0"/>
              </a:spcAft>
              <a:buNone/>
              <a:defRPr sz="900" b="0" i="0" u="none" strike="noStrike" cap="none">
                <a:solidFill>
                  <a:srgbClr val="003366"/>
                </a:solidFill>
                <a:latin typeface="Calibri"/>
                <a:ea typeface="Calibri"/>
                <a:cs typeface="Calibri"/>
                <a:sym typeface="Calibri"/>
              </a:defRPr>
            </a:lvl7pPr>
            <a:lvl8pPr marL="0" marR="0" lvl="7" indent="0" algn="r">
              <a:spcBef>
                <a:spcPts val="0"/>
              </a:spcBef>
              <a:spcAft>
                <a:spcPts val="0"/>
              </a:spcAft>
              <a:buNone/>
              <a:defRPr sz="900" b="0" i="0" u="none" strike="noStrike" cap="none">
                <a:solidFill>
                  <a:srgbClr val="003366"/>
                </a:solidFill>
                <a:latin typeface="Calibri"/>
                <a:ea typeface="Calibri"/>
                <a:cs typeface="Calibri"/>
                <a:sym typeface="Calibri"/>
              </a:defRPr>
            </a:lvl8pPr>
            <a:lvl9pPr marL="0" marR="0" lvl="8" indent="0" algn="r">
              <a:spcBef>
                <a:spcPts val="0"/>
              </a:spcBef>
              <a:spcAft>
                <a:spcPts val="0"/>
              </a:spcAft>
              <a:buNone/>
              <a:defRPr sz="900" b="0" i="0" u="none" strike="noStrike" cap="none">
                <a:solidFill>
                  <a:srgbClr val="00336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223000"/>
            <a:ext cx="9144000" cy="646113"/>
          </a:xfrm>
          <a:prstGeom prst="rect">
            <a:avLst/>
          </a:prstGeom>
          <a:gradFill>
            <a:gsLst>
              <a:gs pos="0">
                <a:srgbClr val="005288"/>
              </a:gs>
              <a:gs pos="100000">
                <a:srgbClr val="006699"/>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pic>
        <p:nvPicPr>
          <p:cNvPr id="11" name="Google Shape;11;p1"/>
          <p:cNvPicPr preferRelativeResize="0"/>
          <p:nvPr/>
        </p:nvPicPr>
        <p:blipFill rotWithShape="1">
          <a:blip r:embed="rId10">
            <a:alphaModFix/>
          </a:blip>
          <a:srcRect/>
          <a:stretch/>
        </p:blipFill>
        <p:spPr>
          <a:xfrm>
            <a:off x="0" y="6229350"/>
            <a:ext cx="12192000" cy="635000"/>
          </a:xfrm>
          <a:prstGeom prst="rect">
            <a:avLst/>
          </a:prstGeom>
          <a:noFill/>
          <a:ln>
            <a:noFill/>
          </a:ln>
        </p:spPr>
      </p:pic>
      <p:pic>
        <p:nvPicPr>
          <p:cNvPr id="12" name="Google Shape;12;p1"/>
          <p:cNvPicPr preferRelativeResize="0"/>
          <p:nvPr/>
        </p:nvPicPr>
        <p:blipFill rotWithShape="1">
          <a:blip r:embed="rId11">
            <a:alphaModFix/>
          </a:blip>
          <a:srcRect/>
          <a:stretch/>
        </p:blipFill>
        <p:spPr>
          <a:xfrm>
            <a:off x="0" y="0"/>
            <a:ext cx="9144000" cy="762000"/>
          </a:xfrm>
          <a:prstGeom prst="rect">
            <a:avLst/>
          </a:prstGeom>
          <a:noFill/>
          <a:ln>
            <a:noFill/>
          </a:ln>
        </p:spPr>
      </p:pic>
      <p:sp>
        <p:nvSpPr>
          <p:cNvPr id="13" name="Google Shape;13;p1"/>
          <p:cNvSpPr txBox="1">
            <a:spLocks noGrp="1"/>
          </p:cNvSpPr>
          <p:nvPr>
            <p:ph type="body" idx="1"/>
          </p:nvPr>
        </p:nvSpPr>
        <p:spPr>
          <a:xfrm>
            <a:off x="223838" y="836613"/>
            <a:ext cx="8686800" cy="511175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rgbClr val="003366"/>
              </a:buClr>
              <a:buSzPts val="2400"/>
              <a:buFont typeface="Noto Sans Symbols"/>
              <a:buChar char="▪"/>
              <a:defRPr sz="2400" b="0" i="0" u="none" strike="noStrike" cap="none">
                <a:solidFill>
                  <a:srgbClr val="005288"/>
                </a:solidFill>
                <a:latin typeface="Calibri"/>
                <a:ea typeface="Calibri"/>
                <a:cs typeface="Calibri"/>
                <a:sym typeface="Calibri"/>
              </a:defRPr>
            </a:lvl1pPr>
            <a:lvl2pPr marL="914400" marR="0" lvl="1" indent="-355600" algn="l" rtl="0">
              <a:spcBef>
                <a:spcPts val="400"/>
              </a:spcBef>
              <a:spcAft>
                <a:spcPts val="0"/>
              </a:spcAft>
              <a:buClr>
                <a:srgbClr val="003366"/>
              </a:buClr>
              <a:buSzPts val="2000"/>
              <a:buFont typeface="Noto Sans Symbols"/>
              <a:buChar char="▪"/>
              <a:defRPr sz="2000" b="0" i="0" u="none" strike="noStrike" cap="none">
                <a:solidFill>
                  <a:srgbClr val="006699"/>
                </a:solidFill>
                <a:latin typeface="Calibri"/>
                <a:ea typeface="Calibri"/>
                <a:cs typeface="Calibri"/>
                <a:sym typeface="Calibri"/>
              </a:defRPr>
            </a:lvl2pPr>
            <a:lvl3pPr marL="1371600" marR="0" lvl="2" indent="-342900" algn="l" rtl="0">
              <a:spcBef>
                <a:spcPts val="360"/>
              </a:spcBef>
              <a:spcAft>
                <a:spcPts val="0"/>
              </a:spcAft>
              <a:buClr>
                <a:srgbClr val="003366"/>
              </a:buClr>
              <a:buSzPts val="1800"/>
              <a:buFont typeface="Noto Sans Symbols"/>
              <a:buChar char="▪"/>
              <a:defRPr sz="1800" b="0" i="0" u="none" strike="noStrike" cap="none">
                <a:solidFill>
                  <a:srgbClr val="006699"/>
                </a:solidFill>
                <a:latin typeface="Calibri"/>
                <a:ea typeface="Calibri"/>
                <a:cs typeface="Calibri"/>
                <a:sym typeface="Calibri"/>
              </a:defRPr>
            </a:lvl3pPr>
            <a:lvl4pPr marL="1828800" marR="0" lvl="3" indent="-330200" algn="l" rtl="0">
              <a:spcBef>
                <a:spcPts val="320"/>
              </a:spcBef>
              <a:spcAft>
                <a:spcPts val="0"/>
              </a:spcAft>
              <a:buClr>
                <a:srgbClr val="003366"/>
              </a:buClr>
              <a:buSzPts val="1600"/>
              <a:buFont typeface="Noto Sans Symbols"/>
              <a:buChar char="▪"/>
              <a:defRPr sz="1600" b="0" i="0" u="none" strike="noStrike" cap="none">
                <a:solidFill>
                  <a:srgbClr val="006699"/>
                </a:solidFill>
                <a:latin typeface="Calibri"/>
                <a:ea typeface="Calibri"/>
                <a:cs typeface="Calibri"/>
                <a:sym typeface="Calibri"/>
              </a:defRPr>
            </a:lvl4pPr>
            <a:lvl5pPr marL="2286000" marR="0" lvl="4" indent="-317500" algn="l" rtl="0">
              <a:spcBef>
                <a:spcPts val="280"/>
              </a:spcBef>
              <a:spcAft>
                <a:spcPts val="0"/>
              </a:spcAft>
              <a:buClr>
                <a:srgbClr val="003366"/>
              </a:buClr>
              <a:buSzPts val="1400"/>
              <a:buFont typeface="Noto Sans Symbols"/>
              <a:buChar char="▪"/>
              <a:defRPr sz="1400" b="0" i="0" u="none" strike="noStrike" cap="none">
                <a:solidFill>
                  <a:srgbClr val="006699"/>
                </a:solidFill>
                <a:latin typeface="Calibri"/>
                <a:ea typeface="Calibri"/>
                <a:cs typeface="Calibri"/>
                <a:sym typeface="Calibri"/>
              </a:defRPr>
            </a:lvl5pPr>
            <a:lvl6pPr marL="2743200" marR="0" lvl="5" indent="-342900" algn="l" rtl="0">
              <a:spcBef>
                <a:spcPts val="360"/>
              </a:spcBef>
              <a:spcAft>
                <a:spcPts val="0"/>
              </a:spcAft>
              <a:buClr>
                <a:srgbClr val="000099"/>
              </a:buClr>
              <a:buSzPts val="1800"/>
              <a:buFont typeface="Noto Sans Symbols"/>
              <a:buChar char="⮚"/>
              <a:defRPr sz="1800" b="0" i="0" u="none" strike="noStrike" cap="none">
                <a:solidFill>
                  <a:srgbClr val="003366"/>
                </a:solidFill>
                <a:latin typeface="Calibri"/>
                <a:ea typeface="Calibri"/>
                <a:cs typeface="Calibri"/>
                <a:sym typeface="Calibri"/>
              </a:defRPr>
            </a:lvl6pPr>
            <a:lvl7pPr marL="3200400" marR="0" lvl="6" indent="-342900" algn="l" rtl="0">
              <a:spcBef>
                <a:spcPts val="360"/>
              </a:spcBef>
              <a:spcAft>
                <a:spcPts val="0"/>
              </a:spcAft>
              <a:buClr>
                <a:srgbClr val="000099"/>
              </a:buClr>
              <a:buSzPts val="1800"/>
              <a:buFont typeface="Noto Sans Symbols"/>
              <a:buChar char="⮚"/>
              <a:defRPr sz="1800" b="0" i="0" u="none" strike="noStrike" cap="none">
                <a:solidFill>
                  <a:srgbClr val="003366"/>
                </a:solidFill>
                <a:latin typeface="Calibri"/>
                <a:ea typeface="Calibri"/>
                <a:cs typeface="Calibri"/>
                <a:sym typeface="Calibri"/>
              </a:defRPr>
            </a:lvl7pPr>
            <a:lvl8pPr marL="3657600" marR="0" lvl="7" indent="-342900" algn="l" rtl="0">
              <a:spcBef>
                <a:spcPts val="360"/>
              </a:spcBef>
              <a:spcAft>
                <a:spcPts val="0"/>
              </a:spcAft>
              <a:buClr>
                <a:srgbClr val="000099"/>
              </a:buClr>
              <a:buSzPts val="1800"/>
              <a:buFont typeface="Noto Sans Symbols"/>
              <a:buChar char="⮚"/>
              <a:defRPr sz="1800" b="0" i="0" u="none" strike="noStrike" cap="none">
                <a:solidFill>
                  <a:srgbClr val="003366"/>
                </a:solidFill>
                <a:latin typeface="Calibri"/>
                <a:ea typeface="Calibri"/>
                <a:cs typeface="Calibri"/>
                <a:sym typeface="Calibri"/>
              </a:defRPr>
            </a:lvl8pPr>
            <a:lvl9pPr marL="4114800" marR="0" lvl="8" indent="-342900" algn="l" rtl="0">
              <a:spcBef>
                <a:spcPts val="360"/>
              </a:spcBef>
              <a:spcAft>
                <a:spcPts val="0"/>
              </a:spcAft>
              <a:buClr>
                <a:srgbClr val="000099"/>
              </a:buClr>
              <a:buSzPts val="1800"/>
              <a:buFont typeface="Noto Sans Symbols"/>
              <a:buChar char="⮚"/>
              <a:defRPr sz="1800" b="0" i="0" u="none" strike="noStrike" cap="none">
                <a:solidFill>
                  <a:srgbClr val="003366"/>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b="0" i="0" u="none" strike="noStrike" cap="none">
                <a:solidFill>
                  <a:srgbClr val="003366"/>
                </a:solidFill>
                <a:latin typeface="Calibri"/>
                <a:ea typeface="Calibri"/>
                <a:cs typeface="Calibri"/>
                <a:sym typeface="Calibri"/>
              </a:defRPr>
            </a:lvl1pPr>
            <a:lvl2pPr marL="0" marR="0" lvl="1" indent="0" algn="r" rtl="0">
              <a:spcBef>
                <a:spcPts val="0"/>
              </a:spcBef>
              <a:spcAft>
                <a:spcPts val="0"/>
              </a:spcAft>
              <a:buNone/>
              <a:defRPr sz="1000" b="0" i="0" u="none" strike="noStrike" cap="none">
                <a:solidFill>
                  <a:srgbClr val="003366"/>
                </a:solidFill>
                <a:latin typeface="Calibri"/>
                <a:ea typeface="Calibri"/>
                <a:cs typeface="Calibri"/>
                <a:sym typeface="Calibri"/>
              </a:defRPr>
            </a:lvl2pPr>
            <a:lvl3pPr marL="0" marR="0" lvl="2" indent="0" algn="r" rtl="0">
              <a:spcBef>
                <a:spcPts val="0"/>
              </a:spcBef>
              <a:spcAft>
                <a:spcPts val="0"/>
              </a:spcAft>
              <a:buNone/>
              <a:defRPr sz="1000" b="0" i="0" u="none" strike="noStrike" cap="none">
                <a:solidFill>
                  <a:srgbClr val="003366"/>
                </a:solidFill>
                <a:latin typeface="Calibri"/>
                <a:ea typeface="Calibri"/>
                <a:cs typeface="Calibri"/>
                <a:sym typeface="Calibri"/>
              </a:defRPr>
            </a:lvl3pPr>
            <a:lvl4pPr marL="0" marR="0" lvl="3" indent="0" algn="r" rtl="0">
              <a:spcBef>
                <a:spcPts val="0"/>
              </a:spcBef>
              <a:spcAft>
                <a:spcPts val="0"/>
              </a:spcAft>
              <a:buNone/>
              <a:defRPr sz="1000" b="0" i="0" u="none" strike="noStrike" cap="none">
                <a:solidFill>
                  <a:srgbClr val="003366"/>
                </a:solidFill>
                <a:latin typeface="Calibri"/>
                <a:ea typeface="Calibri"/>
                <a:cs typeface="Calibri"/>
                <a:sym typeface="Calibri"/>
              </a:defRPr>
            </a:lvl4pPr>
            <a:lvl5pPr marL="0" marR="0" lvl="4" indent="0" algn="r" rtl="0">
              <a:spcBef>
                <a:spcPts val="0"/>
              </a:spcBef>
              <a:spcAft>
                <a:spcPts val="0"/>
              </a:spcAft>
              <a:buNone/>
              <a:defRPr sz="1000" b="0" i="0" u="none" strike="noStrike" cap="none">
                <a:solidFill>
                  <a:srgbClr val="003366"/>
                </a:solidFill>
                <a:latin typeface="Calibri"/>
                <a:ea typeface="Calibri"/>
                <a:cs typeface="Calibri"/>
                <a:sym typeface="Calibri"/>
              </a:defRPr>
            </a:lvl5pPr>
            <a:lvl6pPr marL="0" marR="0" lvl="5" indent="0" algn="r" rtl="0">
              <a:spcBef>
                <a:spcPts val="0"/>
              </a:spcBef>
              <a:spcAft>
                <a:spcPts val="0"/>
              </a:spcAft>
              <a:buNone/>
              <a:defRPr sz="1000" b="0" i="0" u="none" strike="noStrike" cap="none">
                <a:solidFill>
                  <a:srgbClr val="003366"/>
                </a:solidFill>
                <a:latin typeface="Calibri"/>
                <a:ea typeface="Calibri"/>
                <a:cs typeface="Calibri"/>
                <a:sym typeface="Calibri"/>
              </a:defRPr>
            </a:lvl6pPr>
            <a:lvl7pPr marL="0" marR="0" lvl="6" indent="0" algn="r" rtl="0">
              <a:spcBef>
                <a:spcPts val="0"/>
              </a:spcBef>
              <a:spcAft>
                <a:spcPts val="0"/>
              </a:spcAft>
              <a:buNone/>
              <a:defRPr sz="1000" b="0" i="0" u="none" strike="noStrike" cap="none">
                <a:solidFill>
                  <a:srgbClr val="003366"/>
                </a:solidFill>
                <a:latin typeface="Calibri"/>
                <a:ea typeface="Calibri"/>
                <a:cs typeface="Calibri"/>
                <a:sym typeface="Calibri"/>
              </a:defRPr>
            </a:lvl7pPr>
            <a:lvl8pPr marL="0" marR="0" lvl="7" indent="0" algn="r" rtl="0">
              <a:spcBef>
                <a:spcPts val="0"/>
              </a:spcBef>
              <a:spcAft>
                <a:spcPts val="0"/>
              </a:spcAft>
              <a:buNone/>
              <a:defRPr sz="1000" b="0" i="0" u="none" strike="noStrike" cap="none">
                <a:solidFill>
                  <a:srgbClr val="003366"/>
                </a:solidFill>
                <a:latin typeface="Calibri"/>
                <a:ea typeface="Calibri"/>
                <a:cs typeface="Calibri"/>
                <a:sym typeface="Calibri"/>
              </a:defRPr>
            </a:lvl8pPr>
            <a:lvl9pPr marL="0" marR="0" lvl="8" indent="0" algn="r" rtl="0">
              <a:spcBef>
                <a:spcPts val="0"/>
              </a:spcBef>
              <a:spcAft>
                <a:spcPts val="0"/>
              </a:spcAft>
              <a:buNone/>
              <a:defRPr sz="1000" b="0" i="0" u="none" strike="noStrike" cap="none">
                <a:solidFill>
                  <a:srgbClr val="00336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txBox="1">
            <a:spLocks noGrp="1"/>
          </p:cNvSpPr>
          <p:nvPr>
            <p:ph type="dt" idx="10"/>
          </p:nvPr>
        </p:nvSpPr>
        <p:spPr>
          <a:xfrm>
            <a:off x="223838" y="5970588"/>
            <a:ext cx="1905000" cy="228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b="0" i="0" u="none" strike="noStrike" cap="none">
                <a:solidFill>
                  <a:srgbClr val="003366"/>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1"/>
          <p:cNvSpPr txBox="1">
            <a:spLocks noGrp="1"/>
          </p:cNvSpPr>
          <p:nvPr>
            <p:ph type="title"/>
          </p:nvPr>
        </p:nvSpPr>
        <p:spPr>
          <a:xfrm>
            <a:off x="228600" y="0"/>
            <a:ext cx="8686800" cy="750888"/>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1"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3200" b="1"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3200" b="1"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3200" b="1"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3200" b="1"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rgbClr val="003366"/>
                </a:solidFill>
                <a:latin typeface="Quattrocento Sans"/>
                <a:ea typeface="Quattrocento Sans"/>
                <a:cs typeface="Quattrocento Sans"/>
                <a:sym typeface="Quattrocento Sans"/>
              </a:defRPr>
            </a:lvl6pPr>
            <a:lvl7pPr marR="0" lvl="6" algn="l" rtl="0">
              <a:spcBef>
                <a:spcPts val="0"/>
              </a:spcBef>
              <a:spcAft>
                <a:spcPts val="0"/>
              </a:spcAft>
              <a:buSzPts val="1400"/>
              <a:buNone/>
              <a:defRPr sz="3600" b="0" i="0" u="none" strike="noStrike" cap="none">
                <a:solidFill>
                  <a:srgbClr val="003366"/>
                </a:solidFill>
                <a:latin typeface="Quattrocento Sans"/>
                <a:ea typeface="Quattrocento Sans"/>
                <a:cs typeface="Quattrocento Sans"/>
                <a:sym typeface="Quattrocento Sans"/>
              </a:defRPr>
            </a:lvl7pPr>
            <a:lvl8pPr marR="0" lvl="7" algn="l" rtl="0">
              <a:spcBef>
                <a:spcPts val="0"/>
              </a:spcBef>
              <a:spcAft>
                <a:spcPts val="0"/>
              </a:spcAft>
              <a:buSzPts val="1400"/>
              <a:buNone/>
              <a:defRPr sz="3600" b="0" i="0" u="none" strike="noStrike" cap="none">
                <a:solidFill>
                  <a:srgbClr val="003366"/>
                </a:solidFill>
                <a:latin typeface="Quattrocento Sans"/>
                <a:ea typeface="Quattrocento Sans"/>
                <a:cs typeface="Quattrocento Sans"/>
                <a:sym typeface="Quattrocento Sans"/>
              </a:defRPr>
            </a:lvl8pPr>
            <a:lvl9pPr marR="0" lvl="8" algn="l" rtl="0">
              <a:spcBef>
                <a:spcPts val="0"/>
              </a:spcBef>
              <a:spcAft>
                <a:spcPts val="0"/>
              </a:spcAft>
              <a:buSzPts val="1400"/>
              <a:buNone/>
              <a:defRPr sz="3600" b="0" i="0" u="none" strike="noStrike" cap="none">
                <a:solidFill>
                  <a:srgbClr val="003366"/>
                </a:solidFill>
                <a:latin typeface="Quattrocento Sans"/>
                <a:ea typeface="Quattrocento Sans"/>
                <a:cs typeface="Quattrocento Sans"/>
                <a:sym typeface="Quattrocento Sans"/>
              </a:defRPr>
            </a:lvl9pPr>
          </a:lstStyle>
          <a:p>
            <a:endParaRPr/>
          </a:p>
        </p:txBody>
      </p:sp>
      <p:pic>
        <p:nvPicPr>
          <p:cNvPr id="17" name="Google Shape;17;p1"/>
          <p:cNvPicPr preferRelativeResize="0"/>
          <p:nvPr/>
        </p:nvPicPr>
        <p:blipFill rotWithShape="1">
          <a:blip r:embed="rId12">
            <a:alphaModFix/>
          </a:blip>
          <a:srcRect/>
          <a:stretch/>
        </p:blipFill>
        <p:spPr>
          <a:xfrm>
            <a:off x="2209800" y="6303168"/>
            <a:ext cx="1665288" cy="485775"/>
          </a:xfrm>
          <a:prstGeom prst="rect">
            <a:avLst/>
          </a:prstGeom>
          <a:noFill/>
          <a:ln>
            <a:noFill/>
          </a:ln>
        </p:spPr>
      </p:pic>
      <p:pic>
        <p:nvPicPr>
          <p:cNvPr id="18" name="Google Shape;18;p1" descr="https://transition.fcc.gov/files/logos/fcc-logo-wordmark-horizontal-stack_dark-gray.png"/>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398119" y="6327572"/>
            <a:ext cx="1567676" cy="436961"/>
          </a:xfrm>
          <a:prstGeom prst="rect">
            <a:avLst/>
          </a:prstGeom>
          <a:noFill/>
          <a:ln>
            <a:noFill/>
          </a:ln>
        </p:spPr>
      </p:pic>
      <p:pic>
        <p:nvPicPr>
          <p:cNvPr id="19" name="Google Shape;19;p1" descr="https://transition.fcc.gov/files/logos/fcc-seal_rgb.png"/>
          <p:cNvPicPr preferRelativeResize="0"/>
          <p:nvPr/>
        </p:nvPicPr>
        <p:blipFill rotWithShape="1">
          <a:blip r:embed="rId14" cstate="print">
            <a:alphaModFix amt="35000"/>
            <a:extLst>
              <a:ext uri="{28A0092B-C50C-407E-A947-70E740481C1C}">
                <a14:useLocalDpi xmlns:a14="http://schemas.microsoft.com/office/drawing/2010/main"/>
              </a:ext>
            </a:extLst>
          </a:blip>
          <a:srcRect l="-1234"/>
          <a:stretch/>
        </p:blipFill>
        <p:spPr>
          <a:xfrm>
            <a:off x="7005638" y="6221984"/>
            <a:ext cx="2133600" cy="64813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gerard.williams@fcc.gov"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www.accessibilityonline.org/cioc-508/archives/110839" TargetMode="External"/><Relationship Id="rId4" Type="http://schemas.openxmlformats.org/officeDocument/2006/relationships/hyperlink" Target="mailto:Brandon.Pace@hq.dhs.g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0"/>
          <p:cNvSpPr txBox="1">
            <a:spLocks noGrp="1"/>
          </p:cNvSpPr>
          <p:nvPr>
            <p:ph type="ctrTitle"/>
          </p:nvPr>
        </p:nvSpPr>
        <p:spPr>
          <a:xfrm>
            <a:off x="1549659" y="3200400"/>
            <a:ext cx="6019800" cy="1200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7200" b="1" dirty="0"/>
              <a:t>Accessible Virtual Meetings</a:t>
            </a:r>
            <a:endParaRPr dirty="0"/>
          </a:p>
        </p:txBody>
      </p:sp>
      <p:sp>
        <p:nvSpPr>
          <p:cNvPr id="80" name="Google Shape;80;p10"/>
          <p:cNvSpPr txBox="1">
            <a:spLocks noGrp="1"/>
          </p:cNvSpPr>
          <p:nvPr>
            <p:ph type="subTitle" idx="1"/>
          </p:nvPr>
        </p:nvSpPr>
        <p:spPr>
          <a:xfrm>
            <a:off x="1562100" y="1905000"/>
            <a:ext cx="3657600" cy="26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Font typeface="Noto Sans Symbols"/>
              <a:buNone/>
            </a:pPr>
            <a:r>
              <a:rPr lang="en-US"/>
              <a:t>January 13,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0"/>
          <p:cNvSpPr txBox="1">
            <a:spLocks noGrp="1"/>
          </p:cNvSpPr>
          <p:nvPr>
            <p:ph type="body" idx="1"/>
          </p:nvPr>
        </p:nvSpPr>
        <p:spPr>
          <a:xfrm>
            <a:off x="885875" y="838200"/>
            <a:ext cx="8025600" cy="5132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b="1">
                <a:solidFill>
                  <a:schemeClr val="accent2"/>
                </a:solidFill>
              </a:rPr>
              <a:t>Agenda: </a:t>
            </a:r>
            <a:r>
              <a:rPr lang="en-US">
                <a:solidFill>
                  <a:schemeClr val="accent2"/>
                </a:solidFill>
              </a:rPr>
              <a:t>Distribute a detailed agenda prior to your meeting*</a:t>
            </a:r>
            <a:endParaRPr>
              <a:solidFill>
                <a:schemeClr val="accent2"/>
              </a:solidFill>
            </a:endParaRPr>
          </a:p>
          <a:p>
            <a:pPr marL="0" lvl="0" indent="0" algn="l" rtl="0">
              <a:spcBef>
                <a:spcPts val="1000"/>
              </a:spcBef>
              <a:spcAft>
                <a:spcPts val="0"/>
              </a:spcAft>
              <a:buNone/>
            </a:pPr>
            <a:r>
              <a:rPr lang="en-US" b="1">
                <a:solidFill>
                  <a:schemeClr val="accent2"/>
                </a:solidFill>
              </a:rPr>
              <a:t>Attendee List: </a:t>
            </a:r>
            <a:r>
              <a:rPr lang="en-US">
                <a:solidFill>
                  <a:schemeClr val="accent2"/>
                </a:solidFill>
              </a:rPr>
              <a:t>Make available a list of confirmed attendees</a:t>
            </a:r>
            <a:endParaRPr>
              <a:solidFill>
                <a:schemeClr val="accent2"/>
              </a:solidFill>
            </a:endParaRPr>
          </a:p>
          <a:p>
            <a:pPr marL="0" lvl="0" indent="0" algn="l" rtl="0">
              <a:spcBef>
                <a:spcPts val="1000"/>
              </a:spcBef>
              <a:spcAft>
                <a:spcPts val="0"/>
              </a:spcAft>
              <a:buNone/>
            </a:pPr>
            <a:r>
              <a:rPr lang="en-US" b="1">
                <a:solidFill>
                  <a:schemeClr val="accent2"/>
                </a:solidFill>
              </a:rPr>
              <a:t>Moderator: </a:t>
            </a:r>
            <a:r>
              <a:rPr lang="en-US">
                <a:solidFill>
                  <a:schemeClr val="accent2"/>
                </a:solidFill>
              </a:rPr>
              <a:t>Assign one participant to serve as meeting moderator</a:t>
            </a:r>
            <a:endParaRPr>
              <a:solidFill>
                <a:schemeClr val="accent2"/>
              </a:solidFill>
            </a:endParaRPr>
          </a:p>
          <a:p>
            <a:pPr marL="0" lvl="0" indent="0" algn="l" rtl="0">
              <a:spcBef>
                <a:spcPts val="1000"/>
              </a:spcBef>
              <a:spcAft>
                <a:spcPts val="0"/>
              </a:spcAft>
              <a:buNone/>
            </a:pPr>
            <a:r>
              <a:rPr lang="en-US" b="1">
                <a:solidFill>
                  <a:schemeClr val="accent2"/>
                </a:solidFill>
              </a:rPr>
              <a:t>Name Announcements: </a:t>
            </a:r>
            <a:r>
              <a:rPr lang="en-US">
                <a:solidFill>
                  <a:schemeClr val="accent2"/>
                </a:solidFill>
              </a:rPr>
              <a:t>Remind participants to identify themselves before they begin to speak</a:t>
            </a:r>
            <a:endParaRPr>
              <a:solidFill>
                <a:schemeClr val="accent2"/>
              </a:solidFill>
            </a:endParaRPr>
          </a:p>
          <a:p>
            <a:pPr marL="0" lvl="0" indent="0" algn="l" rtl="0">
              <a:spcBef>
                <a:spcPts val="1000"/>
              </a:spcBef>
              <a:spcAft>
                <a:spcPts val="0"/>
              </a:spcAft>
              <a:buNone/>
            </a:pPr>
            <a:r>
              <a:rPr lang="en-US" b="1">
                <a:solidFill>
                  <a:schemeClr val="accent2"/>
                </a:solidFill>
              </a:rPr>
              <a:t>Manage turn-taking: </a:t>
            </a:r>
            <a:r>
              <a:rPr lang="en-US">
                <a:solidFill>
                  <a:schemeClr val="accent2"/>
                </a:solidFill>
              </a:rPr>
              <a:t>Establish a clear procedure (or utilize a digital tool) to manage turn taking</a:t>
            </a:r>
            <a:endParaRPr>
              <a:solidFill>
                <a:schemeClr val="accent2"/>
              </a:solidFill>
            </a:endParaRPr>
          </a:p>
          <a:p>
            <a:pPr marL="0" lvl="0" indent="0" algn="l" rtl="0">
              <a:spcBef>
                <a:spcPts val="1000"/>
              </a:spcBef>
              <a:spcAft>
                <a:spcPts val="0"/>
              </a:spcAft>
              <a:buNone/>
            </a:pPr>
            <a:r>
              <a:rPr lang="en-US" b="1">
                <a:solidFill>
                  <a:schemeClr val="accent2"/>
                </a:solidFill>
              </a:rPr>
              <a:t>Document sharing: </a:t>
            </a:r>
            <a:r>
              <a:rPr lang="en-US">
                <a:solidFill>
                  <a:schemeClr val="accent2"/>
                </a:solidFill>
              </a:rPr>
              <a:t>Distribute any relevant documents well in advance of the meeting*</a:t>
            </a:r>
            <a:endParaRPr>
              <a:solidFill>
                <a:schemeClr val="accent2"/>
              </a:solidFill>
            </a:endParaRPr>
          </a:p>
          <a:p>
            <a:pPr marL="0" lvl="0" indent="0" algn="l" rtl="0">
              <a:spcBef>
                <a:spcPts val="1000"/>
              </a:spcBef>
              <a:spcAft>
                <a:spcPts val="0"/>
              </a:spcAft>
              <a:buNone/>
            </a:pPr>
            <a:br>
              <a:rPr lang="en-US" sz="1500" i="1">
                <a:solidFill>
                  <a:schemeClr val="dk2"/>
                </a:solidFill>
              </a:rPr>
            </a:br>
            <a:r>
              <a:rPr lang="en-US" sz="1500" i="1">
                <a:solidFill>
                  <a:schemeClr val="dk2"/>
                </a:solidFill>
              </a:rPr>
              <a:t>*Any/all document distribution should consider accessibility of those documents </a:t>
            </a:r>
            <a:br>
              <a:rPr lang="en-US" sz="1500" i="1">
                <a:solidFill>
                  <a:schemeClr val="dk2"/>
                </a:solidFill>
              </a:rPr>
            </a:br>
            <a:r>
              <a:rPr lang="en-US" sz="1500" i="1">
                <a:solidFill>
                  <a:schemeClr val="dk2"/>
                </a:solidFill>
              </a:rPr>
              <a:t>(e.g. word format, PDF, plaintext, braille, videos to be captioned &amp; audio described)</a:t>
            </a:r>
            <a:endParaRPr/>
          </a:p>
        </p:txBody>
      </p:sp>
      <p:sp>
        <p:nvSpPr>
          <p:cNvPr id="170" name="Google Shape;170;p20"/>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Meeting Management Techniques</a:t>
            </a:r>
            <a:endParaRPr/>
          </a:p>
        </p:txBody>
      </p:sp>
      <p:sp>
        <p:nvSpPr>
          <p:cNvPr id="171" name="Google Shape;171;p20"/>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172" name="Google Shape;172;p20" descr="Graphic of a document indicating &quot;document sharing&quot; "/>
          <p:cNvPicPr preferRelativeResize="0"/>
          <p:nvPr/>
        </p:nvPicPr>
        <p:blipFill>
          <a:blip r:embed="rId3">
            <a:alphaModFix/>
          </a:blip>
          <a:stretch>
            <a:fillRect/>
          </a:stretch>
        </p:blipFill>
        <p:spPr>
          <a:xfrm>
            <a:off x="174300" y="4585475"/>
            <a:ext cx="609600" cy="609600"/>
          </a:xfrm>
          <a:prstGeom prst="rect">
            <a:avLst/>
          </a:prstGeom>
          <a:noFill/>
          <a:ln>
            <a:noFill/>
          </a:ln>
        </p:spPr>
      </p:pic>
      <p:pic>
        <p:nvPicPr>
          <p:cNvPr id="173" name="Google Shape;173;p20" descr="Graphic of people in a circle, indicating &quot;manage turn-taking&quot; "/>
          <p:cNvPicPr preferRelativeResize="0"/>
          <p:nvPr/>
        </p:nvPicPr>
        <p:blipFill>
          <a:blip r:embed="rId4">
            <a:alphaModFix/>
          </a:blip>
          <a:stretch>
            <a:fillRect/>
          </a:stretch>
        </p:blipFill>
        <p:spPr>
          <a:xfrm>
            <a:off x="174300" y="3752075"/>
            <a:ext cx="609600" cy="609600"/>
          </a:xfrm>
          <a:prstGeom prst="rect">
            <a:avLst/>
          </a:prstGeom>
          <a:noFill/>
          <a:ln>
            <a:noFill/>
          </a:ln>
        </p:spPr>
      </p:pic>
      <p:pic>
        <p:nvPicPr>
          <p:cNvPr id="174" name="Google Shape;174;p20" descr="Graphic of a man with a megaphone, indicating &quot;name announcements&quot; "/>
          <p:cNvPicPr preferRelativeResize="0"/>
          <p:nvPr/>
        </p:nvPicPr>
        <p:blipFill>
          <a:blip r:embed="rId5">
            <a:alphaModFix/>
          </a:blip>
          <a:stretch>
            <a:fillRect/>
          </a:stretch>
        </p:blipFill>
        <p:spPr>
          <a:xfrm>
            <a:off x="244950" y="2903925"/>
            <a:ext cx="609600" cy="609600"/>
          </a:xfrm>
          <a:prstGeom prst="rect">
            <a:avLst/>
          </a:prstGeom>
          <a:noFill/>
          <a:ln>
            <a:noFill/>
          </a:ln>
        </p:spPr>
      </p:pic>
      <p:pic>
        <p:nvPicPr>
          <p:cNvPr id="175" name="Google Shape;175;p20" descr="Graphic of a person, illustrating &quot;Moderator&quot; "/>
          <p:cNvPicPr preferRelativeResize="0"/>
          <p:nvPr/>
        </p:nvPicPr>
        <p:blipFill>
          <a:blip r:embed="rId6">
            <a:alphaModFix/>
          </a:blip>
          <a:stretch>
            <a:fillRect/>
          </a:stretch>
        </p:blipFill>
        <p:spPr>
          <a:xfrm>
            <a:off x="174300" y="2004388"/>
            <a:ext cx="609600" cy="609600"/>
          </a:xfrm>
          <a:prstGeom prst="rect">
            <a:avLst/>
          </a:prstGeom>
          <a:noFill/>
          <a:ln>
            <a:noFill/>
          </a:ln>
        </p:spPr>
      </p:pic>
      <p:pic>
        <p:nvPicPr>
          <p:cNvPr id="176" name="Google Shape;176;p20" descr="Graphic of a clipboard and a list of checked off items, illustrating both &quot;Agenda&quot; and &quot;Attendee list&quot;"/>
          <p:cNvPicPr preferRelativeResize="0"/>
          <p:nvPr/>
        </p:nvPicPr>
        <p:blipFill>
          <a:blip r:embed="rId7">
            <a:alphaModFix/>
          </a:blip>
          <a:stretch>
            <a:fillRect/>
          </a:stretch>
        </p:blipFill>
        <p:spPr>
          <a:xfrm>
            <a:off x="174300" y="1104850"/>
            <a:ext cx="609600" cy="60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body" idx="1"/>
          </p:nvPr>
        </p:nvSpPr>
        <p:spPr>
          <a:xfrm>
            <a:off x="816199" y="838200"/>
            <a:ext cx="8095200" cy="5132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b="1">
                <a:solidFill>
                  <a:schemeClr val="accent2"/>
                </a:solidFill>
              </a:rPr>
              <a:t>Communication style:</a:t>
            </a:r>
            <a:r>
              <a:rPr lang="en-US">
                <a:solidFill>
                  <a:schemeClr val="accent2"/>
                </a:solidFill>
              </a:rPr>
              <a:t> Describe the content of the graphics, speak at a moderate rate and stay on topic for ease of communication </a:t>
            </a:r>
            <a:endParaRPr b="1">
              <a:solidFill>
                <a:schemeClr val="accent2"/>
              </a:solidFill>
            </a:endParaRPr>
          </a:p>
          <a:p>
            <a:pPr marL="0" lvl="0" indent="0" algn="l" rtl="0">
              <a:spcBef>
                <a:spcPts val="1000"/>
              </a:spcBef>
              <a:spcAft>
                <a:spcPts val="0"/>
              </a:spcAft>
              <a:buNone/>
            </a:pPr>
            <a:r>
              <a:rPr lang="en-US" b="1">
                <a:solidFill>
                  <a:schemeClr val="accent2"/>
                </a:solidFill>
              </a:rPr>
              <a:t>Check In: </a:t>
            </a:r>
            <a:r>
              <a:rPr lang="en-US">
                <a:solidFill>
                  <a:schemeClr val="accent2"/>
                </a:solidFill>
              </a:rPr>
              <a:t>At the beginning of your meeting take a moment to ask whether all attendees have what they need for effective communication.</a:t>
            </a:r>
            <a:endParaRPr>
              <a:solidFill>
                <a:schemeClr val="accent2"/>
              </a:solidFill>
            </a:endParaRPr>
          </a:p>
          <a:p>
            <a:pPr marL="0" lvl="0" indent="0" algn="l" rtl="0">
              <a:spcBef>
                <a:spcPts val="1000"/>
              </a:spcBef>
              <a:spcAft>
                <a:spcPts val="0"/>
              </a:spcAft>
              <a:buNone/>
            </a:pPr>
            <a:r>
              <a:rPr lang="en-US" b="1">
                <a:solidFill>
                  <a:schemeClr val="accent2"/>
                </a:solidFill>
              </a:rPr>
              <a:t>Solicit Feedback: </a:t>
            </a:r>
            <a:r>
              <a:rPr lang="en-US">
                <a:solidFill>
                  <a:schemeClr val="accent2"/>
                </a:solidFill>
              </a:rPr>
              <a:t>Provide a contact for and specifically solicit feedback on accessibility of the meeting. </a:t>
            </a:r>
            <a:endParaRPr>
              <a:solidFill>
                <a:schemeClr val="accent2"/>
              </a:solidFill>
            </a:endParaRPr>
          </a:p>
          <a:p>
            <a:pPr marL="0" lvl="0" indent="0" algn="l" rtl="0">
              <a:spcBef>
                <a:spcPts val="1000"/>
              </a:spcBef>
              <a:spcAft>
                <a:spcPts val="1000"/>
              </a:spcAft>
              <a:buNone/>
            </a:pPr>
            <a:r>
              <a:rPr lang="en-US" b="1">
                <a:solidFill>
                  <a:schemeClr val="accent2"/>
                </a:solidFill>
              </a:rPr>
              <a:t>Screen share sparingly:</a:t>
            </a:r>
            <a:r>
              <a:rPr lang="en-US">
                <a:solidFill>
                  <a:schemeClr val="accent2"/>
                </a:solidFill>
              </a:rPr>
              <a:t> Screen/content is not accessible to  screen readers users and can take screen space away from video that may be needed. Use with caution and consider toggling shared content on and off only when needed.</a:t>
            </a:r>
            <a:endParaRPr>
              <a:solidFill>
                <a:schemeClr val="accent2"/>
              </a:solidFill>
            </a:endParaRPr>
          </a:p>
        </p:txBody>
      </p:sp>
      <p:sp>
        <p:nvSpPr>
          <p:cNvPr id="183" name="Google Shape;183;p21"/>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Meeting Management Techniques - continued</a:t>
            </a:r>
            <a:endParaRPr/>
          </a:p>
        </p:txBody>
      </p:sp>
      <p:sp>
        <p:nvSpPr>
          <p:cNvPr id="184" name="Google Shape;184;p21"/>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185" name="Google Shape;185;p21" descr="Graphic of 3 hands overlapping, illustrating &quot;check in&quot; "/>
          <p:cNvPicPr preferRelativeResize="0"/>
          <p:nvPr/>
        </p:nvPicPr>
        <p:blipFill>
          <a:blip r:embed="rId3">
            <a:alphaModFix/>
          </a:blip>
          <a:stretch>
            <a:fillRect/>
          </a:stretch>
        </p:blipFill>
        <p:spPr>
          <a:xfrm>
            <a:off x="156825" y="2388863"/>
            <a:ext cx="609600" cy="609600"/>
          </a:xfrm>
          <a:prstGeom prst="rect">
            <a:avLst/>
          </a:prstGeom>
          <a:noFill/>
          <a:ln>
            <a:noFill/>
          </a:ln>
        </p:spPr>
      </p:pic>
      <p:pic>
        <p:nvPicPr>
          <p:cNvPr id="186" name="Google Shape;186;p21" descr="Graphic of people seated around a conference table with talking balloons overhead, illustrating &quot;Solicit feedback&quot;"/>
          <p:cNvPicPr preferRelativeResize="0"/>
          <p:nvPr/>
        </p:nvPicPr>
        <p:blipFill>
          <a:blip r:embed="rId4">
            <a:alphaModFix/>
          </a:blip>
          <a:stretch>
            <a:fillRect/>
          </a:stretch>
        </p:blipFill>
        <p:spPr>
          <a:xfrm>
            <a:off x="166061" y="3410527"/>
            <a:ext cx="609600" cy="609600"/>
          </a:xfrm>
          <a:prstGeom prst="rect">
            <a:avLst/>
          </a:prstGeom>
          <a:noFill/>
          <a:ln>
            <a:noFill/>
          </a:ln>
        </p:spPr>
      </p:pic>
      <p:pic>
        <p:nvPicPr>
          <p:cNvPr id="187" name="Google Shape;187;p21" descr="Graphic of a figure at a lectern, speaking to a seated audience, illustrating &quot;Communication Style&quot; "/>
          <p:cNvPicPr preferRelativeResize="0"/>
          <p:nvPr/>
        </p:nvPicPr>
        <p:blipFill>
          <a:blip r:embed="rId5">
            <a:alphaModFix/>
          </a:blip>
          <a:stretch>
            <a:fillRect/>
          </a:stretch>
        </p:blipFill>
        <p:spPr>
          <a:xfrm>
            <a:off x="156825" y="1214325"/>
            <a:ext cx="609600" cy="609600"/>
          </a:xfrm>
          <a:prstGeom prst="rect">
            <a:avLst/>
          </a:prstGeom>
          <a:noFill/>
          <a:ln>
            <a:noFill/>
          </a:ln>
        </p:spPr>
      </p:pic>
      <p:pic>
        <p:nvPicPr>
          <p:cNvPr id="188" name="Google Shape;188;p21" descr="Graphic of a document, illustrating &quot;Screen share sparingly&quot; "/>
          <p:cNvPicPr preferRelativeResize="0"/>
          <p:nvPr/>
        </p:nvPicPr>
        <p:blipFill>
          <a:blip r:embed="rId6">
            <a:alphaModFix/>
          </a:blip>
          <a:stretch>
            <a:fillRect/>
          </a:stretch>
        </p:blipFill>
        <p:spPr>
          <a:xfrm>
            <a:off x="156825" y="4285300"/>
            <a:ext cx="609600" cy="60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body" idx="1"/>
          </p:nvPr>
        </p:nvSpPr>
        <p:spPr>
          <a:xfrm>
            <a:off x="224613" y="838211"/>
            <a:ext cx="8686800" cy="5132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b="1">
                <a:solidFill>
                  <a:schemeClr val="dk2"/>
                </a:solidFill>
              </a:rPr>
              <a:t>Fine tune your audio</a:t>
            </a:r>
            <a:endParaRPr b="1">
              <a:solidFill>
                <a:schemeClr val="dk2"/>
              </a:solidFill>
            </a:endParaRPr>
          </a:p>
          <a:p>
            <a:pPr marL="914400" lvl="1" indent="-355600" algn="l" rtl="0">
              <a:spcBef>
                <a:spcPts val="400"/>
              </a:spcBef>
              <a:spcAft>
                <a:spcPts val="0"/>
              </a:spcAft>
              <a:buClr>
                <a:schemeClr val="dk2"/>
              </a:buClr>
              <a:buSzPts val="2000"/>
              <a:buChar char="○"/>
            </a:pPr>
            <a:r>
              <a:rPr lang="en-US">
                <a:solidFill>
                  <a:schemeClr val="dk2"/>
                </a:solidFill>
              </a:rPr>
              <a:t>Use a headset whenever possible</a:t>
            </a:r>
            <a:endParaRPr>
              <a:solidFill>
                <a:schemeClr val="dk2"/>
              </a:solidFill>
            </a:endParaRPr>
          </a:p>
          <a:p>
            <a:pPr marL="914400" lvl="1" indent="-355600" algn="l" rtl="0">
              <a:spcBef>
                <a:spcPts val="0"/>
              </a:spcBef>
              <a:spcAft>
                <a:spcPts val="0"/>
              </a:spcAft>
              <a:buClr>
                <a:schemeClr val="dk2"/>
              </a:buClr>
              <a:buSzPts val="2000"/>
              <a:buChar char="○"/>
            </a:pPr>
            <a:r>
              <a:rPr lang="en-US">
                <a:solidFill>
                  <a:schemeClr val="dk2"/>
                </a:solidFill>
              </a:rPr>
              <a:t>Split your audio between input and output; input via device’s built-in microphone, output to headphones or other isolated audio device</a:t>
            </a:r>
            <a:endParaRPr>
              <a:solidFill>
                <a:schemeClr val="dk2"/>
              </a:solidFill>
            </a:endParaRPr>
          </a:p>
          <a:p>
            <a:pPr marL="914400" lvl="1" indent="-355600" algn="l" rtl="0">
              <a:spcBef>
                <a:spcPts val="0"/>
              </a:spcBef>
              <a:spcAft>
                <a:spcPts val="0"/>
              </a:spcAft>
              <a:buClr>
                <a:schemeClr val="dk2"/>
              </a:buClr>
              <a:buSzPts val="2000"/>
              <a:buChar char="○"/>
            </a:pPr>
            <a:r>
              <a:rPr lang="en-US">
                <a:solidFill>
                  <a:schemeClr val="dk2"/>
                </a:solidFill>
              </a:rPr>
              <a:t>Only use </a:t>
            </a:r>
            <a:r>
              <a:rPr lang="en-US" b="1">
                <a:solidFill>
                  <a:schemeClr val="dk2"/>
                </a:solidFill>
              </a:rPr>
              <a:t>one</a:t>
            </a:r>
            <a:r>
              <a:rPr lang="en-US">
                <a:solidFill>
                  <a:schemeClr val="dk2"/>
                </a:solidFill>
              </a:rPr>
              <a:t> audio connection method (phone or computer, not both)</a:t>
            </a:r>
            <a:endParaRPr>
              <a:solidFill>
                <a:schemeClr val="dk2"/>
              </a:solidFill>
            </a:endParaRPr>
          </a:p>
          <a:p>
            <a:pPr marL="0" lvl="0" indent="0" algn="l" rtl="0">
              <a:spcBef>
                <a:spcPts val="480"/>
              </a:spcBef>
              <a:spcAft>
                <a:spcPts val="0"/>
              </a:spcAft>
              <a:buNone/>
            </a:pPr>
            <a:r>
              <a:rPr lang="en-US" b="1">
                <a:solidFill>
                  <a:schemeClr val="dk2"/>
                </a:solidFill>
              </a:rPr>
              <a:t>Fine tune your video</a:t>
            </a:r>
            <a:endParaRPr b="1">
              <a:solidFill>
                <a:schemeClr val="dk2"/>
              </a:solidFill>
            </a:endParaRPr>
          </a:p>
          <a:p>
            <a:pPr marL="914400" lvl="1" indent="-355600" algn="l" rtl="0">
              <a:spcBef>
                <a:spcPts val="400"/>
              </a:spcBef>
              <a:spcAft>
                <a:spcPts val="0"/>
              </a:spcAft>
              <a:buClr>
                <a:schemeClr val="dk2"/>
              </a:buClr>
              <a:buSzPts val="2000"/>
              <a:buChar char="○"/>
            </a:pPr>
            <a:r>
              <a:rPr lang="en-US">
                <a:solidFill>
                  <a:schemeClr val="dk2"/>
                </a:solidFill>
              </a:rPr>
              <a:t>Frame your shot</a:t>
            </a:r>
            <a:endParaRPr>
              <a:solidFill>
                <a:schemeClr val="dk2"/>
              </a:solidFill>
            </a:endParaRPr>
          </a:p>
          <a:p>
            <a:pPr marL="914400" lvl="1" indent="-355600" algn="l" rtl="0">
              <a:spcBef>
                <a:spcPts val="0"/>
              </a:spcBef>
              <a:spcAft>
                <a:spcPts val="0"/>
              </a:spcAft>
              <a:buClr>
                <a:schemeClr val="dk2"/>
              </a:buClr>
              <a:buSzPts val="2000"/>
              <a:buChar char="○"/>
            </a:pPr>
            <a:r>
              <a:rPr lang="en-US">
                <a:solidFill>
                  <a:schemeClr val="dk2"/>
                </a:solidFill>
              </a:rPr>
              <a:t>Consider an external webcam</a:t>
            </a:r>
            <a:endParaRPr>
              <a:solidFill>
                <a:schemeClr val="dk2"/>
              </a:solidFill>
            </a:endParaRPr>
          </a:p>
          <a:p>
            <a:pPr marL="914400" lvl="1" indent="-355600" algn="l" rtl="0">
              <a:spcBef>
                <a:spcPts val="0"/>
              </a:spcBef>
              <a:spcAft>
                <a:spcPts val="0"/>
              </a:spcAft>
              <a:buClr>
                <a:schemeClr val="dk2"/>
              </a:buClr>
              <a:buSzPts val="2000"/>
              <a:buChar char="○"/>
            </a:pPr>
            <a:r>
              <a:rPr lang="en-US">
                <a:solidFill>
                  <a:schemeClr val="dk2"/>
                </a:solidFill>
              </a:rPr>
              <a:t>Disable autofocus if possible</a:t>
            </a:r>
            <a:endParaRPr>
              <a:solidFill>
                <a:schemeClr val="dk2"/>
              </a:solidFill>
            </a:endParaRPr>
          </a:p>
          <a:p>
            <a:pPr marL="914400" lvl="1" indent="-355600" algn="l" rtl="0">
              <a:spcBef>
                <a:spcPts val="0"/>
              </a:spcBef>
              <a:spcAft>
                <a:spcPts val="0"/>
              </a:spcAft>
              <a:buClr>
                <a:schemeClr val="dk2"/>
              </a:buClr>
              <a:buSzPts val="2000"/>
              <a:buChar char="○"/>
            </a:pPr>
            <a:r>
              <a:rPr lang="en-US">
                <a:solidFill>
                  <a:schemeClr val="dk2"/>
                </a:solidFill>
              </a:rPr>
              <a:t>Consider turning off your video when it is not needed*</a:t>
            </a:r>
            <a:endParaRPr>
              <a:solidFill>
                <a:schemeClr val="dk2"/>
              </a:solidFill>
            </a:endParaRPr>
          </a:p>
          <a:p>
            <a:pPr marL="0" lvl="0" indent="0" algn="l" rtl="0">
              <a:spcBef>
                <a:spcPts val="480"/>
              </a:spcBef>
              <a:spcAft>
                <a:spcPts val="0"/>
              </a:spcAft>
              <a:buNone/>
            </a:pPr>
            <a:r>
              <a:rPr lang="en-US" b="1">
                <a:solidFill>
                  <a:schemeClr val="dk2"/>
                </a:solidFill>
              </a:rPr>
              <a:t>Provide multiple connection options</a:t>
            </a:r>
            <a:endParaRPr b="1">
              <a:solidFill>
                <a:schemeClr val="dk2"/>
              </a:solidFill>
            </a:endParaRPr>
          </a:p>
          <a:p>
            <a:pPr marL="914400" lvl="1" indent="-355600" algn="l" rtl="0">
              <a:spcBef>
                <a:spcPts val="400"/>
              </a:spcBef>
              <a:spcAft>
                <a:spcPts val="0"/>
              </a:spcAft>
              <a:buClr>
                <a:schemeClr val="dk2"/>
              </a:buClr>
              <a:buSzPts val="2000"/>
              <a:buChar char="○"/>
            </a:pPr>
            <a:r>
              <a:rPr lang="en-US">
                <a:solidFill>
                  <a:schemeClr val="dk2"/>
                </a:solidFill>
              </a:rPr>
              <a:t>Maintain flexibility for your attendees by allowing for as many different connections as possible (e.g. IP audio, phone audio, audio only, video only)</a:t>
            </a:r>
            <a:endParaRPr>
              <a:solidFill>
                <a:schemeClr val="dk2"/>
              </a:solidFill>
            </a:endParaRPr>
          </a:p>
          <a:p>
            <a:pPr marL="457200" lvl="0" indent="0" algn="l" rtl="0">
              <a:spcBef>
                <a:spcPts val="480"/>
              </a:spcBef>
              <a:spcAft>
                <a:spcPts val="0"/>
              </a:spcAft>
              <a:buNone/>
            </a:pPr>
            <a:endParaRPr sz="1900"/>
          </a:p>
        </p:txBody>
      </p:sp>
      <p:sp>
        <p:nvSpPr>
          <p:cNvPr id="195" name="Google Shape;195;p22"/>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Equipment and Tech Recommendations</a:t>
            </a:r>
            <a:endParaRPr/>
          </a:p>
        </p:txBody>
      </p:sp>
      <p:sp>
        <p:nvSpPr>
          <p:cNvPr id="196" name="Google Shape;196;p22"/>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197" name="Google Shape;197;p22" descr="Graphic of a horn, illustrating &quot;Fine tune your audio&quot;"/>
          <p:cNvPicPr preferRelativeResize="0"/>
          <p:nvPr/>
        </p:nvPicPr>
        <p:blipFill>
          <a:blip r:embed="rId3">
            <a:alphaModFix/>
          </a:blip>
          <a:stretch>
            <a:fillRect/>
          </a:stretch>
        </p:blipFill>
        <p:spPr>
          <a:xfrm>
            <a:off x="161350" y="1344325"/>
            <a:ext cx="609600" cy="609600"/>
          </a:xfrm>
          <a:prstGeom prst="rect">
            <a:avLst/>
          </a:prstGeom>
          <a:noFill/>
          <a:ln>
            <a:noFill/>
          </a:ln>
        </p:spPr>
      </p:pic>
      <p:pic>
        <p:nvPicPr>
          <p:cNvPr id="198" name="Google Shape;198;p22" descr="Graphic of a camera, illustrating &quot;Fine tune your video&quot;"/>
          <p:cNvPicPr preferRelativeResize="0"/>
          <p:nvPr/>
        </p:nvPicPr>
        <p:blipFill>
          <a:blip r:embed="rId4">
            <a:alphaModFix/>
          </a:blip>
          <a:stretch>
            <a:fillRect/>
          </a:stretch>
        </p:blipFill>
        <p:spPr>
          <a:xfrm>
            <a:off x="169976" y="3098320"/>
            <a:ext cx="609600" cy="609600"/>
          </a:xfrm>
          <a:prstGeom prst="rect">
            <a:avLst/>
          </a:prstGeom>
          <a:noFill/>
          <a:ln>
            <a:noFill/>
          </a:ln>
        </p:spPr>
      </p:pic>
      <p:pic>
        <p:nvPicPr>
          <p:cNvPr id="199" name="Google Shape;199;p22" descr="Graphic of a power strip with multiple connections, illustrating &quot;Provide multiple connection options&quot;"/>
          <p:cNvPicPr preferRelativeResize="0"/>
          <p:nvPr/>
        </p:nvPicPr>
        <p:blipFill>
          <a:blip r:embed="rId5">
            <a:alphaModFix/>
          </a:blip>
          <a:stretch>
            <a:fillRect/>
          </a:stretch>
        </p:blipFill>
        <p:spPr>
          <a:xfrm>
            <a:off x="178602" y="4755694"/>
            <a:ext cx="609600" cy="60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Equipment and Tech Recommendations - ASR</a:t>
            </a:r>
            <a:endParaRPr/>
          </a:p>
        </p:txBody>
      </p:sp>
      <p:sp>
        <p:nvSpPr>
          <p:cNvPr id="216" name="Google Shape;216;p24"/>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217" name="Google Shape;217;p24"/>
          <p:cNvSpPr txBox="1"/>
          <p:nvPr/>
        </p:nvSpPr>
        <p:spPr>
          <a:xfrm>
            <a:off x="3809875" y="870325"/>
            <a:ext cx="4349100" cy="2618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500" i="1">
                <a:solidFill>
                  <a:srgbClr val="424242"/>
                </a:solidFill>
              </a:rPr>
              <a:t>Once Upon a midnight dreary.</a:t>
            </a:r>
            <a:endParaRPr sz="1500" i="1">
              <a:solidFill>
                <a:srgbClr val="424242"/>
              </a:solidFill>
            </a:endParaRPr>
          </a:p>
          <a:p>
            <a:pPr marL="0" lvl="0" indent="0" algn="l" rtl="0">
              <a:spcBef>
                <a:spcPts val="0"/>
              </a:spcBef>
              <a:spcAft>
                <a:spcPts val="0"/>
              </a:spcAft>
              <a:buNone/>
            </a:pPr>
            <a:r>
              <a:rPr lang="en-US" sz="1500" i="1">
                <a:solidFill>
                  <a:srgbClr val="424242"/>
                </a:solidFill>
              </a:rPr>
              <a:t>While I pondered weak and weary.</a:t>
            </a:r>
            <a:endParaRPr sz="1500" i="1">
              <a:solidFill>
                <a:srgbClr val="424242"/>
              </a:solidFill>
            </a:endParaRPr>
          </a:p>
          <a:p>
            <a:pPr marL="0" lvl="0" indent="0" algn="l" rtl="0">
              <a:spcBef>
                <a:spcPts val="0"/>
              </a:spcBef>
              <a:spcAft>
                <a:spcPts val="0"/>
              </a:spcAft>
              <a:buNone/>
            </a:pPr>
            <a:r>
              <a:rPr lang="en-US" sz="1500" i="1">
                <a:solidFill>
                  <a:srgbClr val="424242"/>
                </a:solidFill>
              </a:rPr>
              <a:t>Over many </a:t>
            </a:r>
            <a:r>
              <a:rPr lang="en-US" sz="1500" i="1">
                <a:solidFill>
                  <a:srgbClr val="424242"/>
                </a:solidFill>
                <a:highlight>
                  <a:srgbClr val="FFFF00"/>
                </a:highlight>
              </a:rPr>
              <a:t>acquaint</a:t>
            </a:r>
            <a:r>
              <a:rPr lang="en-US" sz="1500" i="1">
                <a:solidFill>
                  <a:srgbClr val="424242"/>
                </a:solidFill>
              </a:rPr>
              <a:t>, </a:t>
            </a:r>
            <a:r>
              <a:rPr lang="en-US" sz="1500" i="1">
                <a:solidFill>
                  <a:srgbClr val="424242"/>
                </a:solidFill>
                <a:highlight>
                  <a:srgbClr val="FFFF00"/>
                </a:highlight>
              </a:rPr>
              <a:t>incurious</a:t>
            </a:r>
            <a:r>
              <a:rPr lang="en-US" sz="1500" i="1">
                <a:solidFill>
                  <a:srgbClr val="424242"/>
                </a:solidFill>
              </a:rPr>
              <a:t> volume of</a:t>
            </a:r>
            <a:endParaRPr sz="1500" i="1">
              <a:solidFill>
                <a:srgbClr val="424242"/>
              </a:solidFill>
            </a:endParaRPr>
          </a:p>
          <a:p>
            <a:pPr marL="0" lvl="0" indent="0" algn="l" rtl="0">
              <a:spcBef>
                <a:spcPts val="0"/>
              </a:spcBef>
              <a:spcAft>
                <a:spcPts val="0"/>
              </a:spcAft>
              <a:buNone/>
            </a:pPr>
            <a:r>
              <a:rPr lang="en-US" sz="1500" i="1">
                <a:solidFill>
                  <a:srgbClr val="424242"/>
                </a:solidFill>
              </a:rPr>
              <a:t>forgotten lore.</a:t>
            </a:r>
            <a:endParaRPr sz="1500" i="1">
              <a:solidFill>
                <a:srgbClr val="424242"/>
              </a:solidFill>
            </a:endParaRPr>
          </a:p>
          <a:p>
            <a:pPr marL="0" lvl="0" indent="0" algn="l" rtl="0">
              <a:spcBef>
                <a:spcPts val="0"/>
              </a:spcBef>
              <a:spcAft>
                <a:spcPts val="0"/>
              </a:spcAft>
              <a:buNone/>
            </a:pPr>
            <a:r>
              <a:rPr lang="en-US" sz="1500" i="1">
                <a:solidFill>
                  <a:srgbClr val="424242"/>
                </a:solidFill>
              </a:rPr>
              <a:t>While I nodded, nearly napping, suddenly</a:t>
            </a:r>
            <a:endParaRPr sz="1500" i="1">
              <a:solidFill>
                <a:srgbClr val="424242"/>
              </a:solidFill>
            </a:endParaRPr>
          </a:p>
          <a:p>
            <a:pPr marL="0" lvl="0" indent="0" algn="l" rtl="0">
              <a:spcBef>
                <a:spcPts val="0"/>
              </a:spcBef>
              <a:spcAft>
                <a:spcPts val="0"/>
              </a:spcAft>
              <a:buNone/>
            </a:pPr>
            <a:r>
              <a:rPr lang="en-US" sz="1500" i="1">
                <a:solidFill>
                  <a:srgbClr val="424242"/>
                </a:solidFill>
              </a:rPr>
              <a:t>there came a tapping.</a:t>
            </a:r>
            <a:endParaRPr sz="1500" i="1">
              <a:solidFill>
                <a:srgbClr val="424242"/>
              </a:solidFill>
            </a:endParaRPr>
          </a:p>
          <a:p>
            <a:pPr marL="0" lvl="0" indent="0" algn="l" rtl="0">
              <a:spcBef>
                <a:spcPts val="0"/>
              </a:spcBef>
              <a:spcAft>
                <a:spcPts val="0"/>
              </a:spcAft>
              <a:buNone/>
            </a:pPr>
            <a:r>
              <a:rPr lang="en-US" sz="1500" i="1">
                <a:solidFill>
                  <a:srgbClr val="424242"/>
                </a:solidFill>
              </a:rPr>
              <a:t>As of </a:t>
            </a:r>
            <a:r>
              <a:rPr lang="en-US" sz="1500" i="1">
                <a:solidFill>
                  <a:srgbClr val="424242"/>
                </a:solidFill>
                <a:highlight>
                  <a:srgbClr val="FFFF00"/>
                </a:highlight>
              </a:rPr>
              <a:t>someone</a:t>
            </a:r>
            <a:r>
              <a:rPr lang="en-US" sz="1500" i="1">
                <a:solidFill>
                  <a:srgbClr val="424242"/>
                </a:solidFill>
              </a:rPr>
              <a:t> gently </a:t>
            </a:r>
            <a:r>
              <a:rPr lang="en-US" sz="1500" i="1">
                <a:solidFill>
                  <a:srgbClr val="424242"/>
                </a:solidFill>
                <a:highlight>
                  <a:srgbClr val="FFFF00"/>
                </a:highlight>
              </a:rPr>
              <a:t>wrapping wrapping</a:t>
            </a:r>
            <a:r>
              <a:rPr lang="en-US" sz="1500" i="1">
                <a:solidFill>
                  <a:srgbClr val="424242"/>
                </a:solidFill>
              </a:rPr>
              <a:t> </a:t>
            </a:r>
            <a:r>
              <a:rPr lang="en-US" sz="1500" i="1">
                <a:solidFill>
                  <a:srgbClr val="424242"/>
                </a:solidFill>
                <a:highlight>
                  <a:srgbClr val="FFFF00"/>
                </a:highlight>
              </a:rPr>
              <a:t>up</a:t>
            </a:r>
            <a:endParaRPr sz="1500" i="1">
              <a:solidFill>
                <a:srgbClr val="424242"/>
              </a:solidFill>
              <a:highlight>
                <a:srgbClr val="FFFF00"/>
              </a:highlight>
            </a:endParaRPr>
          </a:p>
          <a:p>
            <a:pPr marL="0" lvl="0" indent="0" algn="l" rtl="0">
              <a:spcBef>
                <a:spcPts val="0"/>
              </a:spcBef>
              <a:spcAft>
                <a:spcPts val="0"/>
              </a:spcAft>
              <a:buNone/>
            </a:pPr>
            <a:r>
              <a:rPr lang="en-US" sz="1500" i="1">
                <a:solidFill>
                  <a:srgbClr val="424242"/>
                </a:solidFill>
                <a:highlight>
                  <a:srgbClr val="FFFF00"/>
                </a:highlight>
              </a:rPr>
              <a:t>my</a:t>
            </a:r>
            <a:r>
              <a:rPr lang="en-US" sz="1500" i="1">
                <a:solidFill>
                  <a:srgbClr val="424242"/>
                </a:solidFill>
              </a:rPr>
              <a:t> chamber</a:t>
            </a:r>
            <a:r>
              <a:rPr lang="en-US" sz="1500" i="1">
                <a:solidFill>
                  <a:srgbClr val="424242"/>
                </a:solidFill>
                <a:highlight>
                  <a:srgbClr val="FFFF00"/>
                </a:highlight>
              </a:rPr>
              <a:t>ed or</a:t>
            </a:r>
            <a:r>
              <a:rPr lang="en-US" sz="1500" i="1">
                <a:solidFill>
                  <a:srgbClr val="424242"/>
                </a:solidFill>
              </a:rPr>
              <a:t> </a:t>
            </a:r>
            <a:r>
              <a:rPr lang="en-US" sz="1500" i="1">
                <a:solidFill>
                  <a:srgbClr val="424242"/>
                </a:solidFill>
                <a:highlight>
                  <a:srgbClr val="FFFF00"/>
                </a:highlight>
              </a:rPr>
              <a:t>just</a:t>
            </a:r>
            <a:r>
              <a:rPr lang="en-US" sz="1500" i="1">
                <a:solidFill>
                  <a:srgbClr val="424242"/>
                </a:solidFill>
              </a:rPr>
              <a:t> some visitor I</a:t>
            </a:r>
            <a:endParaRPr sz="1500" i="1">
              <a:solidFill>
                <a:srgbClr val="424242"/>
              </a:solidFill>
            </a:endParaRPr>
          </a:p>
          <a:p>
            <a:pPr marL="0" lvl="0" indent="0" algn="l" rtl="0">
              <a:spcBef>
                <a:spcPts val="0"/>
              </a:spcBef>
              <a:spcAft>
                <a:spcPts val="0"/>
              </a:spcAft>
              <a:buNone/>
            </a:pPr>
            <a:r>
              <a:rPr lang="en-US" sz="1500" i="1">
                <a:solidFill>
                  <a:srgbClr val="424242"/>
                </a:solidFill>
              </a:rPr>
              <a:t>muttered tapping at my chain</a:t>
            </a:r>
            <a:r>
              <a:rPr lang="en-US" sz="1500" i="1">
                <a:solidFill>
                  <a:srgbClr val="424242"/>
                </a:solidFill>
                <a:highlight>
                  <a:srgbClr val="FFFF00"/>
                </a:highlight>
              </a:rPr>
              <a:t>. Would or</a:t>
            </a:r>
            <a:endParaRPr sz="1500" i="1">
              <a:solidFill>
                <a:srgbClr val="424242"/>
              </a:solidFill>
              <a:highlight>
                <a:srgbClr val="FFFF00"/>
              </a:highlight>
            </a:endParaRPr>
          </a:p>
          <a:p>
            <a:pPr marL="0" lvl="0" indent="0" algn="l" rtl="0">
              <a:spcBef>
                <a:spcPts val="0"/>
              </a:spcBef>
              <a:spcAft>
                <a:spcPts val="0"/>
              </a:spcAft>
              <a:buNone/>
            </a:pPr>
            <a:r>
              <a:rPr lang="en-US" sz="1500" i="1">
                <a:solidFill>
                  <a:srgbClr val="424242"/>
                </a:solidFill>
              </a:rPr>
              <a:t>only this and nothing more.</a:t>
            </a:r>
            <a:endParaRPr sz="1500" i="1">
              <a:solidFill>
                <a:srgbClr val="424242"/>
              </a:solidFill>
            </a:endParaRPr>
          </a:p>
        </p:txBody>
      </p:sp>
      <p:sp>
        <p:nvSpPr>
          <p:cNvPr id="218" name="Google Shape;218;p24"/>
          <p:cNvSpPr txBox="1"/>
          <p:nvPr/>
        </p:nvSpPr>
        <p:spPr>
          <a:xfrm>
            <a:off x="3809875" y="3736750"/>
            <a:ext cx="4349100" cy="182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1500" i="1">
                <a:solidFill>
                  <a:srgbClr val="424242"/>
                </a:solidFill>
              </a:rPr>
              <a:t>Once Upon a Midnight dreary while I pondered</a:t>
            </a:r>
            <a:endParaRPr sz="1500" i="1">
              <a:solidFill>
                <a:srgbClr val="424242"/>
              </a:solidFill>
            </a:endParaRPr>
          </a:p>
          <a:p>
            <a:pPr marL="0" lvl="0" indent="0" algn="l" rtl="0">
              <a:spcBef>
                <a:spcPts val="0"/>
              </a:spcBef>
              <a:spcAft>
                <a:spcPts val="0"/>
              </a:spcAft>
              <a:buNone/>
            </a:pPr>
            <a:r>
              <a:rPr lang="en-US" sz="1500" i="1">
                <a:solidFill>
                  <a:srgbClr val="424242"/>
                </a:solidFill>
              </a:rPr>
              <a:t>weak and weary over many a quaint and curious</a:t>
            </a:r>
            <a:endParaRPr sz="1500" i="1">
              <a:solidFill>
                <a:srgbClr val="424242"/>
              </a:solidFill>
            </a:endParaRPr>
          </a:p>
          <a:p>
            <a:pPr marL="0" lvl="0" indent="0" algn="l" rtl="0">
              <a:spcBef>
                <a:spcPts val="0"/>
              </a:spcBef>
              <a:spcAft>
                <a:spcPts val="0"/>
              </a:spcAft>
              <a:buNone/>
            </a:pPr>
            <a:r>
              <a:rPr lang="en-US" sz="1500" i="1">
                <a:solidFill>
                  <a:srgbClr val="424242"/>
                </a:solidFill>
              </a:rPr>
              <a:t>volume of Forgotten lore while I nodded nearly</a:t>
            </a:r>
            <a:endParaRPr sz="1500" i="1">
              <a:solidFill>
                <a:srgbClr val="424242"/>
              </a:solidFill>
            </a:endParaRPr>
          </a:p>
          <a:p>
            <a:pPr marL="0" lvl="0" indent="0" algn="l" rtl="0">
              <a:spcBef>
                <a:spcPts val="0"/>
              </a:spcBef>
              <a:spcAft>
                <a:spcPts val="0"/>
              </a:spcAft>
              <a:buNone/>
            </a:pPr>
            <a:r>
              <a:rPr lang="en-US" sz="1500" i="1">
                <a:solidFill>
                  <a:srgbClr val="424242"/>
                </a:solidFill>
              </a:rPr>
              <a:t>napping suddenly there came a tapping as of</a:t>
            </a:r>
            <a:endParaRPr sz="1500" i="1">
              <a:solidFill>
                <a:srgbClr val="424242"/>
              </a:solidFill>
            </a:endParaRPr>
          </a:p>
          <a:p>
            <a:pPr marL="0" lvl="0" indent="0" algn="l" rtl="0">
              <a:spcBef>
                <a:spcPts val="0"/>
              </a:spcBef>
              <a:spcAft>
                <a:spcPts val="0"/>
              </a:spcAft>
              <a:buNone/>
            </a:pPr>
            <a:r>
              <a:rPr lang="en-US" sz="1500" i="1">
                <a:solidFill>
                  <a:srgbClr val="424242"/>
                </a:solidFill>
                <a:highlight>
                  <a:srgbClr val="FFFF00"/>
                </a:highlight>
              </a:rPr>
              <a:t>someone</a:t>
            </a:r>
            <a:r>
              <a:rPr lang="en-US" sz="1500" i="1">
                <a:solidFill>
                  <a:srgbClr val="424242"/>
                </a:solidFill>
              </a:rPr>
              <a:t> gently rapping rapping at my chamber </a:t>
            </a:r>
            <a:endParaRPr sz="1500" i="1">
              <a:solidFill>
                <a:srgbClr val="424242"/>
              </a:solidFill>
            </a:endParaRPr>
          </a:p>
          <a:p>
            <a:pPr marL="0" lvl="0" indent="0" algn="l" rtl="0">
              <a:spcBef>
                <a:spcPts val="0"/>
              </a:spcBef>
              <a:spcAft>
                <a:spcPts val="0"/>
              </a:spcAft>
              <a:buNone/>
            </a:pPr>
            <a:r>
              <a:rPr lang="en-US" sz="1500" i="1">
                <a:solidFill>
                  <a:srgbClr val="424242"/>
                </a:solidFill>
              </a:rPr>
              <a:t>door tis some visitor. I muttered tapping at my</a:t>
            </a:r>
            <a:endParaRPr sz="1500" i="1">
              <a:solidFill>
                <a:srgbClr val="424242"/>
              </a:solidFill>
            </a:endParaRPr>
          </a:p>
          <a:p>
            <a:pPr marL="0" lvl="0" indent="0" algn="l" rtl="0">
              <a:spcBef>
                <a:spcPts val="0"/>
              </a:spcBef>
              <a:spcAft>
                <a:spcPts val="0"/>
              </a:spcAft>
              <a:buNone/>
            </a:pPr>
            <a:r>
              <a:rPr lang="en-US" sz="1500" i="1">
                <a:solidFill>
                  <a:srgbClr val="424242"/>
                </a:solidFill>
              </a:rPr>
              <a:t>chamber door only this and nothing more.</a:t>
            </a:r>
            <a:endParaRPr sz="1500" i="1">
              <a:solidFill>
                <a:srgbClr val="424242"/>
              </a:solidFill>
            </a:endParaRPr>
          </a:p>
        </p:txBody>
      </p:sp>
      <p:pic>
        <p:nvPicPr>
          <p:cNvPr id="219" name="Google Shape;219;p24" descr="Google trademark"/>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rot="5400000">
            <a:off x="7634100" y="4381447"/>
            <a:ext cx="1612874" cy="545599"/>
          </a:xfrm>
          <a:prstGeom prst="rect">
            <a:avLst/>
          </a:prstGeom>
          <a:noFill/>
          <a:ln>
            <a:noFill/>
          </a:ln>
        </p:spPr>
      </p:pic>
      <p:pic>
        <p:nvPicPr>
          <p:cNvPr id="220" name="Google Shape;220;p24" descr="Microsoft trademark"/>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rot="5400000">
            <a:off x="7191475" y="1805575"/>
            <a:ext cx="2498100" cy="563375"/>
          </a:xfrm>
          <a:prstGeom prst="rect">
            <a:avLst/>
          </a:prstGeom>
          <a:noFill/>
          <a:ln>
            <a:noFill/>
          </a:ln>
        </p:spPr>
      </p:pic>
      <p:pic>
        <p:nvPicPr>
          <p:cNvPr id="221" name="Google Shape;221;p24" descr="Closed Captioning trademark &quot;CC&quot; "/>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8316779" y="0"/>
            <a:ext cx="827225" cy="621625"/>
          </a:xfrm>
          <a:prstGeom prst="rect">
            <a:avLst/>
          </a:prstGeom>
          <a:noFill/>
          <a:ln>
            <a:noFill/>
          </a:ln>
        </p:spPr>
      </p:pic>
      <p:sp>
        <p:nvSpPr>
          <p:cNvPr id="222" name="Google Shape;222;p24"/>
          <p:cNvSpPr txBox="1">
            <a:spLocks noGrp="1"/>
          </p:cNvSpPr>
          <p:nvPr>
            <p:ph type="body" idx="1"/>
          </p:nvPr>
        </p:nvSpPr>
        <p:spPr>
          <a:xfrm>
            <a:off x="120325" y="838200"/>
            <a:ext cx="3622800" cy="5132700"/>
          </a:xfrm>
          <a:prstGeom prst="rect">
            <a:avLst/>
          </a:prstGeom>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a:t>Different ASR performance on captioning </a:t>
            </a:r>
            <a:endParaRPr/>
          </a:p>
          <a:p>
            <a:pPr marL="457200" lvl="0" indent="-381000" algn="l" rtl="0">
              <a:spcBef>
                <a:spcPts val="1000"/>
              </a:spcBef>
              <a:spcAft>
                <a:spcPts val="0"/>
              </a:spcAft>
              <a:buSzPts val="2400"/>
              <a:buChar char="●"/>
            </a:pPr>
            <a:r>
              <a:rPr lang="en-US"/>
              <a:t>Example between 2 different platforms: </a:t>
            </a:r>
            <a:endParaRPr/>
          </a:p>
          <a:p>
            <a:pPr marL="914400" lvl="1" indent="-355600" algn="l" rtl="0">
              <a:spcBef>
                <a:spcPts val="0"/>
              </a:spcBef>
              <a:spcAft>
                <a:spcPts val="0"/>
              </a:spcAft>
              <a:buSzPts val="2000"/>
              <a:buChar char="○"/>
            </a:pPr>
            <a:r>
              <a:rPr lang="en-US" b="1">
                <a:solidFill>
                  <a:schemeClr val="accent2"/>
                </a:solidFill>
              </a:rPr>
              <a:t>Microsoft Teams</a:t>
            </a:r>
            <a:r>
              <a:rPr lang="en-US">
                <a:solidFill>
                  <a:schemeClr val="accent2"/>
                </a:solidFill>
              </a:rPr>
              <a:t> (using Microsoft Azure Speech AI)</a:t>
            </a:r>
            <a:endParaRPr>
              <a:solidFill>
                <a:schemeClr val="accent2"/>
              </a:solidFill>
            </a:endParaRPr>
          </a:p>
          <a:p>
            <a:pPr marL="914400" lvl="1" indent="-355600" algn="l" rtl="0">
              <a:spcBef>
                <a:spcPts val="0"/>
              </a:spcBef>
              <a:spcAft>
                <a:spcPts val="0"/>
              </a:spcAft>
              <a:buClr>
                <a:schemeClr val="accent2"/>
              </a:buClr>
              <a:buSzPts val="2000"/>
              <a:buChar char="○"/>
            </a:pPr>
            <a:r>
              <a:rPr lang="en-US" b="1">
                <a:solidFill>
                  <a:schemeClr val="accent2"/>
                </a:solidFill>
              </a:rPr>
              <a:t>Google Meetup </a:t>
            </a:r>
            <a:r>
              <a:rPr lang="en-US">
                <a:solidFill>
                  <a:schemeClr val="accent2"/>
                </a:solidFill>
              </a:rPr>
              <a:t>(using Google Cloud Speech to Text AI</a:t>
            </a:r>
            <a:endParaRPr>
              <a:solidFill>
                <a:schemeClr val="accent2"/>
              </a:solidFill>
            </a:endParaRPr>
          </a:p>
          <a:p>
            <a:pPr marL="457200" lvl="0" indent="-381000" algn="l" rtl="0">
              <a:spcBef>
                <a:spcPts val="480"/>
              </a:spcBef>
              <a:spcAft>
                <a:spcPts val="1000"/>
              </a:spcAft>
              <a:buSzPts val="2400"/>
              <a:buChar char="●"/>
            </a:pPr>
            <a:r>
              <a:rPr lang="en-US"/>
              <a:t>Edgar Allen Poe’s poem “The Raven”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Zoom</a:t>
            </a:r>
            <a:endParaRPr dirty="0"/>
          </a:p>
        </p:txBody>
      </p:sp>
      <p:sp>
        <p:nvSpPr>
          <p:cNvPr id="229" name="Google Shape;229;p25"/>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graphicFrame>
        <p:nvGraphicFramePr>
          <p:cNvPr id="230" name="Google Shape;230;p25"/>
          <p:cNvGraphicFramePr/>
          <p:nvPr>
            <p:extLst>
              <p:ext uri="{D42A27DB-BD31-4B8C-83A1-F6EECF244321}">
                <p14:modId xmlns:p14="http://schemas.microsoft.com/office/powerpoint/2010/main" val="3578518907"/>
              </p:ext>
            </p:extLst>
          </p:nvPr>
        </p:nvGraphicFramePr>
        <p:xfrm>
          <a:off x="128375" y="767875"/>
          <a:ext cx="8934125" cy="6090125"/>
        </p:xfrm>
        <a:graphic>
          <a:graphicData uri="http://schemas.openxmlformats.org/drawingml/2006/table">
            <a:tbl>
              <a:tblPr firstRow="1">
                <a:noFill/>
                <a:tableStyleId>{870D2AE3-6FDB-45D7-AD71-FC6F2944F5A5}</a:tableStyleId>
              </a:tblPr>
              <a:tblGrid>
                <a:gridCol w="5188975">
                  <a:extLst>
                    <a:ext uri="{9D8B030D-6E8A-4147-A177-3AD203B41FA5}">
                      <a16:colId xmlns:a16="http://schemas.microsoft.com/office/drawing/2014/main" val="20000"/>
                    </a:ext>
                  </a:extLst>
                </a:gridCol>
                <a:gridCol w="3745150">
                  <a:extLst>
                    <a:ext uri="{9D8B030D-6E8A-4147-A177-3AD203B41FA5}">
                      <a16:colId xmlns:a16="http://schemas.microsoft.com/office/drawing/2014/main" val="20001"/>
                    </a:ext>
                  </a:extLst>
                </a:gridCol>
              </a:tblGrid>
              <a:tr h="724825">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Pros</a:t>
                      </a:r>
                      <a:endParaRPr b="1">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Cons</a:t>
                      </a:r>
                      <a:endParaRPr b="1">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5365300">
                <a:tc>
                  <a:txBody>
                    <a:bodyPr/>
                    <a:lstStyle/>
                    <a:p>
                      <a:pPr marL="457200" lvl="0" indent="-355600" algn="l" rtl="0">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Highly accessible via screen reader</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Simple intuitive User Interface (UI)</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Side by side mode/dual monitor support</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High quality video/audio with low stutter rate</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Non-video participants can be hidden</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Built-in support for captioning </a:t>
                      </a:r>
                      <a:br>
                        <a:rPr lang="en-US" sz="2000">
                          <a:solidFill>
                            <a:schemeClr val="dk2"/>
                          </a:solidFill>
                          <a:latin typeface="Calibri"/>
                          <a:ea typeface="Calibri"/>
                          <a:cs typeface="Calibri"/>
                          <a:sym typeface="Calibri"/>
                        </a:rPr>
                      </a:br>
                      <a:r>
                        <a:rPr lang="en-US" sz="2000">
                          <a:solidFill>
                            <a:schemeClr val="dk2"/>
                          </a:solidFill>
                          <a:latin typeface="Calibri"/>
                          <a:ea typeface="Calibri"/>
                          <a:cs typeface="Calibri"/>
                          <a:sym typeface="Calibri"/>
                        </a:rPr>
                        <a:t>(via participant or vendor)</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Supports up to 100 video participants (350 total)</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Multi-pinning and multi-spotlight support</a:t>
                      </a:r>
                      <a:endParaRPr sz="2000">
                        <a:solidFill>
                          <a:schemeClr val="dk2"/>
                        </a:solidFill>
                        <a:latin typeface="Calibri"/>
                        <a:ea typeface="Calibri"/>
                        <a:cs typeface="Calibri"/>
                        <a:sym typeface="Calibri"/>
                      </a:endParaRPr>
                    </a:p>
                    <a:p>
                      <a:pPr marL="457200" lvl="0" indent="-355600" algn="l" rtl="0">
                        <a:spcBef>
                          <a:spcPts val="1000"/>
                        </a:spcBef>
                        <a:spcAft>
                          <a:spcPts val="1000"/>
                        </a:spcAft>
                        <a:buClr>
                          <a:schemeClr val="dk2"/>
                        </a:buClr>
                        <a:buSzPts val="2000"/>
                        <a:buFont typeface="Calibri"/>
                        <a:buChar char="●"/>
                      </a:pPr>
                      <a:r>
                        <a:rPr lang="en-US" sz="2000">
                          <a:solidFill>
                            <a:schemeClr val="dk2"/>
                          </a:solidFill>
                          <a:latin typeface="Calibri"/>
                          <a:ea typeface="Calibri"/>
                          <a:cs typeface="Calibri"/>
                          <a:sym typeface="Calibri"/>
                        </a:rPr>
                        <a:t>Can move captions box around the window</a:t>
                      </a:r>
                      <a:endParaRPr sz="20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lvl="0" indent="-355600" algn="l" rtl="0">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Integrated meeting management tools lack sophistication</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Captioning display lacks customization, sophistication, consistency.</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Security concerns continue to be prevalent, especially amongst government entities</a:t>
                      </a:r>
                      <a:endParaRPr sz="2000">
                        <a:solidFill>
                          <a:schemeClr val="dk2"/>
                        </a:solidFill>
                        <a:latin typeface="Calibri"/>
                        <a:ea typeface="Calibri"/>
                        <a:cs typeface="Calibri"/>
                        <a:sym typeface="Calibri"/>
                      </a:endParaRPr>
                    </a:p>
                    <a:p>
                      <a:pPr marL="457200" lvl="0" indent="-355600" algn="l" rtl="0">
                        <a:spcBef>
                          <a:spcPts val="1000"/>
                        </a:spcBef>
                        <a:spcAft>
                          <a:spcPts val="1000"/>
                        </a:spcAft>
                        <a:buClr>
                          <a:schemeClr val="dk2"/>
                        </a:buClr>
                        <a:buSzPts val="2000"/>
                        <a:buFont typeface="Calibri"/>
                        <a:buChar char="●"/>
                      </a:pPr>
                      <a:r>
                        <a:rPr lang="en-US" sz="2000">
                          <a:solidFill>
                            <a:schemeClr val="dk2"/>
                          </a:solidFill>
                          <a:latin typeface="Calibri"/>
                          <a:ea typeface="Calibri"/>
                          <a:cs typeface="Calibri"/>
                          <a:sym typeface="Calibri"/>
                        </a:rPr>
                        <a:t>Built-in live ASR using Otter.ai - but for Business or Pro accounts only (not gov)</a:t>
                      </a:r>
                      <a:endParaRPr sz="20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31" name="Google Shape;231;p25" descr="Zoom trademark"/>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826500" y="863123"/>
            <a:ext cx="1985750" cy="466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Zoom</a:t>
            </a:r>
            <a:endParaRPr dirty="0"/>
          </a:p>
        </p:txBody>
      </p:sp>
      <p:sp>
        <p:nvSpPr>
          <p:cNvPr id="238" name="Google Shape;238;p26"/>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239" name="Google Shape;239;p26" descr="screen capture of users on a Zoom platform call - there are 3 rows of 4 pictures of different users, and a 5th bottom row of one person"/>
          <p:cNvPicPr preferRelativeResize="0"/>
          <p:nvPr/>
        </p:nvPicPr>
        <p:blipFill>
          <a:blip r:embed="rId3">
            <a:alphaModFix/>
          </a:blip>
          <a:stretch>
            <a:fillRect/>
          </a:stretch>
        </p:blipFill>
        <p:spPr>
          <a:xfrm>
            <a:off x="376137" y="1068837"/>
            <a:ext cx="8391725" cy="47203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Zoom</a:t>
            </a:r>
            <a:endParaRPr dirty="0"/>
          </a:p>
        </p:txBody>
      </p:sp>
      <p:sp>
        <p:nvSpPr>
          <p:cNvPr id="246" name="Google Shape;246;p27"/>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247" name="Google Shape;247;p27" descr="Split screen capture illustrating Zoom platform. Left hand screen illustrates an icon menu; the right hand picture illustrates 6 participant screens in user view"/>
          <p:cNvPicPr preferRelativeResize="0"/>
          <p:nvPr/>
        </p:nvPicPr>
        <p:blipFill rotWithShape="1">
          <a:blip r:embed="rId3" cstate="print">
            <a:alphaModFix/>
            <a:extLst>
              <a:ext uri="{28A0092B-C50C-407E-A947-70E740481C1C}">
                <a14:useLocalDpi xmlns:a14="http://schemas.microsoft.com/office/drawing/2010/main"/>
              </a:ext>
            </a:extLst>
          </a:blip>
          <a:srcRect l="2590" r="7140"/>
          <a:stretch/>
        </p:blipFill>
        <p:spPr>
          <a:xfrm>
            <a:off x="593138" y="872588"/>
            <a:ext cx="7957720" cy="5112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Zoom (Placement of Captions)</a:t>
            </a:r>
            <a:endParaRPr dirty="0"/>
          </a:p>
        </p:txBody>
      </p:sp>
      <p:sp>
        <p:nvSpPr>
          <p:cNvPr id="254" name="Google Shape;254;p28"/>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255" name="Google Shape;255;p28" descr="Zoom trademark"/>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215575" y="946231"/>
            <a:ext cx="2712851" cy="637925"/>
          </a:xfrm>
          <a:prstGeom prst="rect">
            <a:avLst/>
          </a:prstGeom>
          <a:noFill/>
          <a:ln>
            <a:noFill/>
          </a:ln>
        </p:spPr>
      </p:pic>
      <p:pic>
        <p:nvPicPr>
          <p:cNvPr id="256" name="Google Shape;256;p28" descr="screen capture of Zoom captions placed on screen."/>
          <p:cNvPicPr preferRelativeResize="0"/>
          <p:nvPr/>
        </p:nvPicPr>
        <p:blipFill>
          <a:blip r:embed="rId4">
            <a:alphaModFix/>
          </a:blip>
          <a:stretch>
            <a:fillRect/>
          </a:stretch>
        </p:blipFill>
        <p:spPr>
          <a:xfrm>
            <a:off x="1689775" y="1896981"/>
            <a:ext cx="5448300" cy="3600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Zoom (Roll-up captioning)</a:t>
            </a:r>
            <a:endParaRPr dirty="0"/>
          </a:p>
        </p:txBody>
      </p:sp>
      <p:sp>
        <p:nvSpPr>
          <p:cNvPr id="263" name="Google Shape;263;p29"/>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264" name="Google Shape;264;p29" descr="&#10;Zoom trademark"/>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215575" y="946231"/>
            <a:ext cx="2712851" cy="637925"/>
          </a:xfrm>
          <a:prstGeom prst="rect">
            <a:avLst/>
          </a:prstGeom>
          <a:noFill/>
          <a:ln>
            <a:noFill/>
          </a:ln>
        </p:spPr>
      </p:pic>
      <p:pic>
        <p:nvPicPr>
          <p:cNvPr id="2" name="Picture 1" descr="screen capture of captions on a Zoom platform, illustrating roll-up captioning">
            <a:extLst>
              <a:ext uri="{FF2B5EF4-FFF2-40B4-BE49-F238E27FC236}">
                <a16:creationId xmlns:a16="http://schemas.microsoft.com/office/drawing/2014/main" id="{1DD3297B-5EF7-48DB-B395-DB8995CA0BBB}"/>
              </a:ext>
            </a:extLst>
          </p:cNvPr>
          <p:cNvPicPr>
            <a:picLocks noChangeAspect="1"/>
          </p:cNvPicPr>
          <p:nvPr/>
        </p:nvPicPr>
        <p:blipFill>
          <a:blip r:embed="rId4"/>
          <a:stretch>
            <a:fillRect/>
          </a:stretch>
        </p:blipFill>
        <p:spPr>
          <a:xfrm>
            <a:off x="128016" y="2130552"/>
            <a:ext cx="8687553" cy="2456901"/>
          </a:xfrm>
          <a:prstGeom prst="rect">
            <a:avLst/>
          </a:prstGeom>
        </p:spPr>
      </p:pic>
    </p:spTree>
    <p:extLst>
      <p:ext uri="{BB962C8B-B14F-4D97-AF65-F5344CB8AC3E}">
        <p14:creationId xmlns:p14="http://schemas.microsoft.com/office/powerpoint/2010/main" val="204839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Cisco WebEx</a:t>
            </a:r>
            <a:endParaRPr dirty="0"/>
          </a:p>
        </p:txBody>
      </p:sp>
      <p:sp>
        <p:nvSpPr>
          <p:cNvPr id="272" name="Google Shape;272;p30"/>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graphicFrame>
        <p:nvGraphicFramePr>
          <p:cNvPr id="273" name="Google Shape;273;p30"/>
          <p:cNvGraphicFramePr/>
          <p:nvPr>
            <p:extLst>
              <p:ext uri="{D42A27DB-BD31-4B8C-83A1-F6EECF244321}">
                <p14:modId xmlns:p14="http://schemas.microsoft.com/office/powerpoint/2010/main" val="991188024"/>
              </p:ext>
            </p:extLst>
          </p:nvPr>
        </p:nvGraphicFramePr>
        <p:xfrm>
          <a:off x="328825" y="1999200"/>
          <a:ext cx="8486350" cy="4522250"/>
        </p:xfrm>
        <a:graphic>
          <a:graphicData uri="http://schemas.openxmlformats.org/drawingml/2006/table">
            <a:tbl>
              <a:tblPr firstRow="1">
                <a:noFill/>
                <a:tableStyleId>{870D2AE3-6FDB-45D7-AD71-FC6F2944F5A5}</a:tableStyleId>
              </a:tblPr>
              <a:tblGrid>
                <a:gridCol w="4243175">
                  <a:extLst>
                    <a:ext uri="{9D8B030D-6E8A-4147-A177-3AD203B41FA5}">
                      <a16:colId xmlns:a16="http://schemas.microsoft.com/office/drawing/2014/main" val="20000"/>
                    </a:ext>
                  </a:extLst>
                </a:gridCol>
                <a:gridCol w="4243175">
                  <a:extLst>
                    <a:ext uri="{9D8B030D-6E8A-4147-A177-3AD203B41FA5}">
                      <a16:colId xmlns:a16="http://schemas.microsoft.com/office/drawing/2014/main" val="20001"/>
                    </a:ext>
                  </a:extLst>
                </a:gridCol>
              </a:tblGrid>
              <a:tr h="656400">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Pros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Cons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3435300">
                <a:tc>
                  <a:txBody>
                    <a:bodyPr/>
                    <a:lstStyle/>
                    <a:p>
                      <a:pPr marL="457200" marR="0" lvl="0" indent="-355600" algn="l" rtl="0">
                        <a:lnSpc>
                          <a:spcPct val="100000"/>
                        </a:lnSpc>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Easy to procure; security and enterprise ready</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Capability to create a separate module for captioning (Multimedia viewer)</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1000"/>
                        </a:spcAft>
                        <a:buClr>
                          <a:schemeClr val="dk2"/>
                        </a:buClr>
                        <a:buSzPts val="2000"/>
                        <a:buFont typeface="Calibri"/>
                        <a:buChar char="●"/>
                      </a:pPr>
                      <a:r>
                        <a:rPr lang="en-US" sz="2000">
                          <a:solidFill>
                            <a:schemeClr val="dk2"/>
                          </a:solidFill>
                          <a:latin typeface="Calibri"/>
                          <a:ea typeface="Calibri"/>
                          <a:cs typeface="Calibri"/>
                          <a:sym typeface="Calibri"/>
                        </a:rPr>
                        <a:t>Centralized feature management (administrators)</a:t>
                      </a:r>
                      <a:endParaRPr sz="20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marR="0" lvl="0" indent="-355600" algn="l" rtl="0">
                        <a:lnSpc>
                          <a:spcPct val="100000"/>
                        </a:lnSpc>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Not usable for screen reader users.</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Complex user interface requires training to navigate</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Unintuitive video “pinning” functionality </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Inflexible video interface </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Centralized feature management (administrators)</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1000"/>
                        </a:spcAft>
                        <a:buClr>
                          <a:schemeClr val="dk2"/>
                        </a:buClr>
                        <a:buSzPts val="2000"/>
                        <a:buFont typeface="Calibri"/>
                        <a:buChar char="●"/>
                      </a:pPr>
                      <a:r>
                        <a:rPr lang="en-US" sz="2000">
                          <a:solidFill>
                            <a:schemeClr val="dk2"/>
                          </a:solidFill>
                          <a:latin typeface="Calibri"/>
                          <a:ea typeface="Calibri"/>
                          <a:cs typeface="Calibri"/>
                          <a:sym typeface="Calibri"/>
                        </a:rPr>
                        <a:t>Additional steps to join a meeting</a:t>
                      </a:r>
                      <a:endParaRPr sz="20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74" name="Google Shape;274;p30" descr="Cisco Webex Trademark"/>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28825" y="845025"/>
            <a:ext cx="3054326" cy="880924"/>
          </a:xfrm>
          <a:prstGeom prst="rect">
            <a:avLst/>
          </a:prstGeom>
          <a:noFill/>
          <a:ln>
            <a:noFill/>
          </a:ln>
        </p:spPr>
      </p:pic>
      <p:pic>
        <p:nvPicPr>
          <p:cNvPr id="275" name="Google Shape;275;p30" descr="screen capture of woman in a Cisco Webex platform call"/>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708064" y="693150"/>
            <a:ext cx="2107110" cy="1184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body" idx="1"/>
          </p:nvPr>
        </p:nvSpPr>
        <p:spPr>
          <a:xfrm>
            <a:off x="223850" y="838200"/>
            <a:ext cx="8836200" cy="5132400"/>
          </a:xfrm>
          <a:prstGeom prst="rect">
            <a:avLst/>
          </a:prstGeom>
          <a:noFill/>
          <a:ln>
            <a:noFill/>
          </a:ln>
        </p:spPr>
        <p:txBody>
          <a:bodyPr spcFirstLastPara="1" wrap="square" lIns="91425" tIns="45700" rIns="91425" bIns="45700" anchor="t" anchorCtr="0">
            <a:noAutofit/>
          </a:bodyPr>
          <a:lstStyle/>
          <a:p>
            <a:pPr marL="228583" lvl="0" indent="-253983" algn="l" rtl="0">
              <a:spcBef>
                <a:spcPts val="400"/>
              </a:spcBef>
              <a:spcAft>
                <a:spcPts val="0"/>
              </a:spcAft>
              <a:buSzPts val="2400"/>
              <a:buChar char="●"/>
            </a:pPr>
            <a:r>
              <a:rPr lang="en-US" b="1"/>
              <a:t>Gerard Williams</a:t>
            </a:r>
            <a:endParaRPr b="1"/>
          </a:p>
          <a:p>
            <a:pPr marL="576220" lvl="1" indent="-228584" algn="l" rtl="0">
              <a:spcBef>
                <a:spcPts val="400"/>
              </a:spcBef>
              <a:spcAft>
                <a:spcPts val="0"/>
              </a:spcAft>
              <a:buSzPts val="2000"/>
              <a:buChar char="○"/>
            </a:pPr>
            <a:r>
              <a:rPr lang="en-US" b="1"/>
              <a:t>Section 504 Compliance Officer, Federal Communications Commission</a:t>
            </a:r>
            <a:endParaRPr b="1"/>
          </a:p>
          <a:p>
            <a:pPr marL="576220" lvl="1" indent="-228584" algn="l" rtl="0">
              <a:spcBef>
                <a:spcPts val="400"/>
              </a:spcBef>
              <a:spcAft>
                <a:spcPts val="0"/>
              </a:spcAft>
              <a:buSzPts val="2000"/>
              <a:buChar char="○"/>
            </a:pPr>
            <a:r>
              <a:rPr lang="en-US"/>
              <a:t>Nationally Certified American Sign Language Interpreter (NIC Advanced)</a:t>
            </a:r>
            <a:endParaRPr/>
          </a:p>
          <a:p>
            <a:pPr marL="0" lvl="0" indent="0" algn="l" rtl="0">
              <a:spcBef>
                <a:spcPts val="400"/>
              </a:spcBef>
              <a:spcAft>
                <a:spcPts val="0"/>
              </a:spcAft>
              <a:buNone/>
            </a:pPr>
            <a:endParaRPr b="1"/>
          </a:p>
          <a:p>
            <a:pPr marL="228583" lvl="0" indent="-253983" algn="l" rtl="0">
              <a:spcBef>
                <a:spcPts val="400"/>
              </a:spcBef>
              <a:spcAft>
                <a:spcPts val="0"/>
              </a:spcAft>
              <a:buSzPts val="2400"/>
              <a:buChar char="●"/>
            </a:pPr>
            <a:r>
              <a:rPr lang="en-US" b="1"/>
              <a:t>Brandon Pace</a:t>
            </a:r>
            <a:endParaRPr b="1"/>
          </a:p>
          <a:p>
            <a:pPr marL="576220" lvl="1" indent="-228584" algn="l" rtl="0">
              <a:spcBef>
                <a:spcPts val="400"/>
              </a:spcBef>
              <a:spcAft>
                <a:spcPts val="0"/>
              </a:spcAft>
              <a:buSzPts val="2000"/>
              <a:buChar char="○"/>
            </a:pPr>
            <a:r>
              <a:rPr lang="en-US" b="1"/>
              <a:t>HQ Section 508 Program Manager, U.S. Department of Homeland Security</a:t>
            </a:r>
            <a:endParaRPr b="1"/>
          </a:p>
          <a:p>
            <a:pPr marL="576220" lvl="1" indent="-228584" algn="l" rtl="0">
              <a:spcBef>
                <a:spcPts val="400"/>
              </a:spcBef>
              <a:spcAft>
                <a:spcPts val="0"/>
              </a:spcAft>
              <a:buSzPts val="2000"/>
              <a:buChar char="○"/>
            </a:pPr>
            <a:r>
              <a:rPr lang="en-US"/>
              <a:t>Former President of Deaf &amp; Hard-of-Hearing DHS (employee resource group) </a:t>
            </a:r>
            <a:endParaRPr/>
          </a:p>
          <a:p>
            <a:pPr marL="576220" lvl="1" indent="-228584" algn="l" rtl="0">
              <a:spcBef>
                <a:spcPts val="400"/>
              </a:spcBef>
              <a:spcAft>
                <a:spcPts val="0"/>
              </a:spcAft>
              <a:buSzPts val="2000"/>
              <a:buChar char="○"/>
            </a:pPr>
            <a:r>
              <a:rPr lang="en-US"/>
              <a:t>Certified Professional in Accessibility Core Competencies</a:t>
            </a:r>
            <a:endParaRPr/>
          </a:p>
        </p:txBody>
      </p:sp>
      <p:sp>
        <p:nvSpPr>
          <p:cNvPr id="96" name="Google Shape;96;p12"/>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lt1"/>
                </a:solidFill>
                <a:latin typeface="Arial"/>
                <a:ea typeface="Arial"/>
                <a:cs typeface="Arial"/>
                <a:sym typeface="Arial"/>
              </a:rPr>
              <a:t>2</a:t>
            </a:fld>
            <a:endParaRPr sz="1400" b="0" i="0" u="none" strike="noStrike" cap="none">
              <a:solidFill>
                <a:schemeClr val="lt1"/>
              </a:solidFill>
              <a:latin typeface="Arial"/>
              <a:ea typeface="Arial"/>
              <a:cs typeface="Arial"/>
              <a:sym typeface="Arial"/>
            </a:endParaRPr>
          </a:p>
        </p:txBody>
      </p:sp>
      <p:sp>
        <p:nvSpPr>
          <p:cNvPr id="97" name="Google Shape;97;p12"/>
          <p:cNvSpPr txBox="1">
            <a:spLocks noGrp="1"/>
          </p:cNvSpPr>
          <p:nvPr>
            <p:ph type="title"/>
          </p:nvPr>
        </p:nvSpPr>
        <p:spPr>
          <a:xfrm>
            <a:off x="228600" y="0"/>
            <a:ext cx="8686800" cy="750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1"/>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Cisco WebEx</a:t>
            </a:r>
            <a:endParaRPr dirty="0"/>
          </a:p>
        </p:txBody>
      </p:sp>
      <p:sp>
        <p:nvSpPr>
          <p:cNvPr id="282" name="Google Shape;282;p31"/>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pic>
        <p:nvPicPr>
          <p:cNvPr id="283" name="Google Shape;283;p31" descr="Screen capture of attendees on a Cisco Webex call - 4 rows with 4 pictures in each row. "/>
          <p:cNvPicPr preferRelativeResize="0"/>
          <p:nvPr/>
        </p:nvPicPr>
        <p:blipFill>
          <a:blip r:embed="rId3">
            <a:alphaModFix/>
          </a:blip>
          <a:stretch>
            <a:fillRect/>
          </a:stretch>
        </p:blipFill>
        <p:spPr>
          <a:xfrm>
            <a:off x="0" y="85725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Cisco WebEx</a:t>
            </a:r>
            <a:endParaRPr dirty="0"/>
          </a:p>
        </p:txBody>
      </p:sp>
      <p:sp>
        <p:nvSpPr>
          <p:cNvPr id="290" name="Google Shape;290;p32"/>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291" name="Google Shape;291;p32" descr="Screen capture of Cisco Webex meeting platform meeting center page, showing different features available to users. "/>
          <p:cNvPicPr preferRelativeResize="0"/>
          <p:nvPr/>
        </p:nvPicPr>
        <p:blipFill>
          <a:blip r:embed="rId3">
            <a:alphaModFix/>
          </a:blip>
          <a:stretch>
            <a:fillRect/>
          </a:stretch>
        </p:blipFill>
        <p:spPr>
          <a:xfrm>
            <a:off x="1145375" y="907313"/>
            <a:ext cx="6853250" cy="50433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Google Meet</a:t>
            </a:r>
            <a:endParaRPr dirty="0"/>
          </a:p>
        </p:txBody>
      </p:sp>
      <p:sp>
        <p:nvSpPr>
          <p:cNvPr id="298" name="Google Shape;298;p33"/>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graphicFrame>
        <p:nvGraphicFramePr>
          <p:cNvPr id="299" name="Google Shape;299;p33"/>
          <p:cNvGraphicFramePr/>
          <p:nvPr>
            <p:extLst>
              <p:ext uri="{D42A27DB-BD31-4B8C-83A1-F6EECF244321}">
                <p14:modId xmlns:p14="http://schemas.microsoft.com/office/powerpoint/2010/main" val="1740401500"/>
              </p:ext>
            </p:extLst>
          </p:nvPr>
        </p:nvGraphicFramePr>
        <p:xfrm>
          <a:off x="328825" y="1877825"/>
          <a:ext cx="8486350" cy="4378250"/>
        </p:xfrm>
        <a:graphic>
          <a:graphicData uri="http://schemas.openxmlformats.org/drawingml/2006/table">
            <a:tbl>
              <a:tblPr firstRow="1">
                <a:noFill/>
                <a:tableStyleId>{870D2AE3-6FDB-45D7-AD71-FC6F2944F5A5}</a:tableStyleId>
              </a:tblPr>
              <a:tblGrid>
                <a:gridCol w="5131750">
                  <a:extLst>
                    <a:ext uri="{9D8B030D-6E8A-4147-A177-3AD203B41FA5}">
                      <a16:colId xmlns:a16="http://schemas.microsoft.com/office/drawing/2014/main" val="20000"/>
                    </a:ext>
                  </a:extLst>
                </a:gridCol>
                <a:gridCol w="3354600">
                  <a:extLst>
                    <a:ext uri="{9D8B030D-6E8A-4147-A177-3AD203B41FA5}">
                      <a16:colId xmlns:a16="http://schemas.microsoft.com/office/drawing/2014/main" val="20001"/>
                    </a:ext>
                  </a:extLst>
                </a:gridCol>
              </a:tblGrid>
              <a:tr h="690200">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Pros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Cons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3479050">
                <a:tc>
                  <a:txBody>
                    <a:bodyPr/>
                    <a:lstStyle/>
                    <a:p>
                      <a:pPr marL="457200" marR="0" lvl="0" indent="-355600" algn="l" rtl="0">
                        <a:lnSpc>
                          <a:spcPct val="100000"/>
                        </a:lnSpc>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FedRAMP approved for some agencies </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Easy to use and intuitive </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Automated captioning has high accuracy and names speakers (isolated audio channels) </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Grid layout for video </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Screen reader and keyboard accessible</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Audio via phone connection</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1000"/>
                        </a:spcAft>
                        <a:buClr>
                          <a:schemeClr val="dk2"/>
                        </a:buClr>
                        <a:buSzPts val="2000"/>
                        <a:buFont typeface="Calibri"/>
                        <a:buChar char="●"/>
                      </a:pPr>
                      <a:r>
                        <a:rPr lang="en-US" sz="2000">
                          <a:solidFill>
                            <a:schemeClr val="dk2"/>
                          </a:solidFill>
                          <a:latin typeface="Calibri"/>
                          <a:ea typeface="Calibri"/>
                          <a:cs typeface="Calibri"/>
                          <a:sym typeface="Calibri"/>
                        </a:rPr>
                        <a:t>Browser based- no download required</a:t>
                      </a:r>
                      <a:endParaRPr sz="20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marR="0" lvl="0" indent="-355600" algn="l" rtl="0">
                        <a:lnSpc>
                          <a:spcPct val="100000"/>
                        </a:lnSpc>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Not widely available to government agencies </a:t>
                      </a:r>
                      <a:endParaRPr sz="2000">
                        <a:solidFill>
                          <a:schemeClr val="dk2"/>
                        </a:solidFill>
                        <a:latin typeface="Calibri"/>
                        <a:ea typeface="Calibri"/>
                        <a:cs typeface="Calibri"/>
                        <a:sym typeface="Calibri"/>
                      </a:endParaRPr>
                    </a:p>
                    <a:p>
                      <a:pPr marL="457200" marR="0" lvl="0" indent="-355600" algn="l" rtl="0">
                        <a:lnSpc>
                          <a:spcPct val="100000"/>
                        </a:lnSpc>
                        <a:spcBef>
                          <a:spcPts val="1000"/>
                        </a:spcBef>
                        <a:spcAft>
                          <a:spcPts val="1000"/>
                        </a:spcAft>
                        <a:buClr>
                          <a:schemeClr val="dk2"/>
                        </a:buClr>
                        <a:buSzPts val="2000"/>
                        <a:buFont typeface="Calibri"/>
                        <a:buChar char="●"/>
                      </a:pPr>
                      <a:r>
                        <a:rPr lang="en-US" sz="2000">
                          <a:solidFill>
                            <a:schemeClr val="dk2"/>
                          </a:solidFill>
                          <a:latin typeface="Calibri"/>
                          <a:ea typeface="Calibri"/>
                          <a:cs typeface="Calibri"/>
                          <a:sym typeface="Calibri"/>
                        </a:rPr>
                        <a:t>Max number of video participants depends on license (100, 150, 250)</a:t>
                      </a:r>
                      <a:endParaRPr sz="20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00" name="Google Shape;300;p33" descr="Trademark of Google Meet Platform "/>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28597" y="845624"/>
            <a:ext cx="2515776" cy="937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Google Meet</a:t>
            </a:r>
            <a:endParaRPr dirty="0"/>
          </a:p>
        </p:txBody>
      </p:sp>
      <p:sp>
        <p:nvSpPr>
          <p:cNvPr id="307" name="Google Shape;307;p34"/>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pic>
        <p:nvPicPr>
          <p:cNvPr id="308" name="Google Shape;308;p34" descr="Screen capture of users on a Google Meet platform, showing 3 simultaneous users on a call."/>
          <p:cNvPicPr preferRelativeResize="0"/>
          <p:nvPr/>
        </p:nvPicPr>
        <p:blipFill>
          <a:blip r:embed="rId3">
            <a:alphaModFix/>
          </a:blip>
          <a:stretch>
            <a:fillRect/>
          </a:stretch>
        </p:blipFill>
        <p:spPr>
          <a:xfrm>
            <a:off x="1000850" y="1697200"/>
            <a:ext cx="7142299" cy="4337450"/>
          </a:xfrm>
          <a:prstGeom prst="rect">
            <a:avLst/>
          </a:prstGeom>
          <a:noFill/>
          <a:ln>
            <a:noFill/>
          </a:ln>
        </p:spPr>
      </p:pic>
      <p:pic>
        <p:nvPicPr>
          <p:cNvPr id="309" name="Google Shape;309;p34" descr="Google Meet platforms trademark"/>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28597" y="814186"/>
            <a:ext cx="2515776" cy="937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Adobe Connect</a:t>
            </a:r>
            <a:endParaRPr dirty="0"/>
          </a:p>
        </p:txBody>
      </p:sp>
      <p:sp>
        <p:nvSpPr>
          <p:cNvPr id="316" name="Google Shape;316;p35"/>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graphicFrame>
        <p:nvGraphicFramePr>
          <p:cNvPr id="317" name="Google Shape;317;p35"/>
          <p:cNvGraphicFramePr/>
          <p:nvPr>
            <p:extLst>
              <p:ext uri="{D42A27DB-BD31-4B8C-83A1-F6EECF244321}">
                <p14:modId xmlns:p14="http://schemas.microsoft.com/office/powerpoint/2010/main" val="2924327688"/>
              </p:ext>
            </p:extLst>
          </p:nvPr>
        </p:nvGraphicFramePr>
        <p:xfrm>
          <a:off x="328825" y="1833813"/>
          <a:ext cx="8486350" cy="4366950"/>
        </p:xfrm>
        <a:graphic>
          <a:graphicData uri="http://schemas.openxmlformats.org/drawingml/2006/table">
            <a:tbl>
              <a:tblPr firstRow="1">
                <a:noFill/>
                <a:tableStyleId>{870D2AE3-6FDB-45D7-AD71-FC6F2944F5A5}</a:tableStyleId>
              </a:tblPr>
              <a:tblGrid>
                <a:gridCol w="4428000">
                  <a:extLst>
                    <a:ext uri="{9D8B030D-6E8A-4147-A177-3AD203B41FA5}">
                      <a16:colId xmlns:a16="http://schemas.microsoft.com/office/drawing/2014/main" val="20000"/>
                    </a:ext>
                  </a:extLst>
                </a:gridCol>
                <a:gridCol w="4058350">
                  <a:extLst>
                    <a:ext uri="{9D8B030D-6E8A-4147-A177-3AD203B41FA5}">
                      <a16:colId xmlns:a16="http://schemas.microsoft.com/office/drawing/2014/main" val="20001"/>
                    </a:ext>
                  </a:extLst>
                </a:gridCol>
              </a:tblGrid>
              <a:tr h="644875">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Pros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Cons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3722075">
                <a:tc>
                  <a:txBody>
                    <a:bodyPr/>
                    <a:lstStyle/>
                    <a:p>
                      <a:pPr marL="457200" lvl="0" indent="-355600" algn="l" rtl="0">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Majority of federal agencies use it </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Easy to procure; security and enterprise ready</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Grid layout for video feed</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Maximum user interface flexibility; can add a dedicated pod for captioning </a:t>
                      </a:r>
                      <a:endParaRPr sz="2000">
                        <a:solidFill>
                          <a:schemeClr val="dk2"/>
                        </a:solidFill>
                        <a:latin typeface="Calibri"/>
                        <a:ea typeface="Calibri"/>
                        <a:cs typeface="Calibri"/>
                        <a:sym typeface="Calibri"/>
                      </a:endParaRPr>
                    </a:p>
                    <a:p>
                      <a:pPr marL="457200" lvl="0" indent="-355600" algn="l" rtl="0">
                        <a:spcBef>
                          <a:spcPts val="1000"/>
                        </a:spcBef>
                        <a:spcAft>
                          <a:spcPts val="1000"/>
                        </a:spcAft>
                        <a:buClr>
                          <a:schemeClr val="dk2"/>
                        </a:buClr>
                        <a:buSzPts val="2000"/>
                        <a:buFont typeface="Calibri"/>
                        <a:buChar char="●"/>
                      </a:pPr>
                      <a:r>
                        <a:rPr lang="en-US" sz="2000">
                          <a:solidFill>
                            <a:schemeClr val="dk2"/>
                          </a:solidFill>
                          <a:latin typeface="Calibri"/>
                          <a:ea typeface="Calibri"/>
                          <a:cs typeface="Calibri"/>
                          <a:sym typeface="Calibri"/>
                        </a:rPr>
                        <a:t>HTML5 client and desktop application available </a:t>
                      </a:r>
                      <a:endParaRPr sz="20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lvl="0" indent="-355600" algn="l" rtl="0">
                        <a:spcBef>
                          <a:spcPts val="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Bandwidth intensive, deprioritize video</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Complex user interface</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Not usable for screen reader users</a:t>
                      </a:r>
                      <a:endParaRPr sz="2000">
                        <a:solidFill>
                          <a:schemeClr val="dk2"/>
                        </a:solidFill>
                        <a:latin typeface="Calibri"/>
                        <a:ea typeface="Calibri"/>
                        <a:cs typeface="Calibri"/>
                        <a:sym typeface="Calibri"/>
                      </a:endParaRPr>
                    </a:p>
                    <a:p>
                      <a:pPr marL="457200" lvl="0" indent="-355600" algn="l" rtl="0">
                        <a:spcBef>
                          <a:spcPts val="1000"/>
                        </a:spcBef>
                        <a:spcAft>
                          <a:spcPts val="0"/>
                        </a:spcAft>
                        <a:buClr>
                          <a:schemeClr val="dk2"/>
                        </a:buClr>
                        <a:buSzPts val="2000"/>
                        <a:buFont typeface="Calibri"/>
                        <a:buChar char="●"/>
                      </a:pPr>
                      <a:r>
                        <a:rPr lang="en-US" sz="2000">
                          <a:solidFill>
                            <a:schemeClr val="dk2"/>
                          </a:solidFill>
                          <a:latin typeface="Calibri"/>
                          <a:ea typeface="Calibri"/>
                          <a:cs typeface="Calibri"/>
                          <a:sym typeface="Calibri"/>
                        </a:rPr>
                        <a:t>No video pinning functionality</a:t>
                      </a:r>
                      <a:endParaRPr sz="2000">
                        <a:solidFill>
                          <a:schemeClr val="dk2"/>
                        </a:solidFill>
                        <a:latin typeface="Calibri"/>
                        <a:ea typeface="Calibri"/>
                        <a:cs typeface="Calibri"/>
                        <a:sym typeface="Calibri"/>
                      </a:endParaRPr>
                    </a:p>
                    <a:p>
                      <a:pPr marL="457200" lvl="0" indent="-355600" algn="l" rtl="0">
                        <a:spcBef>
                          <a:spcPts val="1000"/>
                        </a:spcBef>
                        <a:spcAft>
                          <a:spcPts val="1000"/>
                        </a:spcAft>
                        <a:buClr>
                          <a:schemeClr val="dk2"/>
                        </a:buClr>
                        <a:buSzPts val="2000"/>
                        <a:buFont typeface="Calibri"/>
                        <a:buChar char="●"/>
                      </a:pPr>
                      <a:r>
                        <a:rPr lang="en-US" sz="2000">
                          <a:solidFill>
                            <a:schemeClr val="dk2"/>
                          </a:solidFill>
                          <a:latin typeface="Calibri"/>
                          <a:ea typeface="Calibri"/>
                          <a:cs typeface="Calibri"/>
                          <a:sym typeface="Calibri"/>
                        </a:rPr>
                        <a:t>Requires additional licenses for add-ons such as conference lines</a:t>
                      </a:r>
                      <a:endParaRPr sz="20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18" name="Google Shape;318;p35" descr="Adobe Connect platform trademark"/>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28825" y="896088"/>
            <a:ext cx="4477151" cy="792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Adobe Connect</a:t>
            </a:r>
            <a:endParaRPr dirty="0"/>
          </a:p>
        </p:txBody>
      </p:sp>
      <p:sp>
        <p:nvSpPr>
          <p:cNvPr id="325" name="Google Shape;325;p36"/>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326" name="Google Shape;326;p36" descr="Screen capture of different screens from Adobe Connect platform, illustrating different functions: Chat, share, web links, notes, file and attendees."/>
          <p:cNvPicPr preferRelativeResize="0"/>
          <p:nvPr/>
        </p:nvPicPr>
        <p:blipFill>
          <a:blip r:embed="rId3">
            <a:alphaModFix/>
          </a:blip>
          <a:stretch>
            <a:fillRect/>
          </a:stretch>
        </p:blipFill>
        <p:spPr>
          <a:xfrm>
            <a:off x="152400" y="903300"/>
            <a:ext cx="8740400" cy="4916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7"/>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Adobe Connect</a:t>
            </a:r>
            <a:endParaRPr dirty="0"/>
          </a:p>
        </p:txBody>
      </p:sp>
      <p:sp>
        <p:nvSpPr>
          <p:cNvPr id="333" name="Google Shape;333;p37"/>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334" name="Google Shape;334;p37" descr="Screen capture of users on Adobe Connect Platform.  3 rows of attendees with 3 people in each row. "/>
          <p:cNvPicPr preferRelativeResize="0"/>
          <p:nvPr/>
        </p:nvPicPr>
        <p:blipFill>
          <a:blip r:embed="rId3">
            <a:alphaModFix/>
          </a:blip>
          <a:stretch>
            <a:fillRect/>
          </a:stretch>
        </p:blipFill>
        <p:spPr>
          <a:xfrm>
            <a:off x="228600" y="913850"/>
            <a:ext cx="8686800" cy="48953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8"/>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Adobe Connect</a:t>
            </a:r>
            <a:endParaRPr dirty="0"/>
          </a:p>
        </p:txBody>
      </p:sp>
      <p:sp>
        <p:nvSpPr>
          <p:cNvPr id="341" name="Google Shape;341;p38"/>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42" name="Google Shape;342;p38" descr="Screen capture of Adobe Connect Platform illustrating different features - &quot;share my screen&quot;, video, captioning, attendees and chat. "/>
          <p:cNvPicPr preferRelativeResize="0"/>
          <p:nvPr/>
        </p:nvPicPr>
        <p:blipFill>
          <a:blip r:embed="rId3">
            <a:alphaModFix/>
          </a:blip>
          <a:stretch>
            <a:fillRect/>
          </a:stretch>
        </p:blipFill>
        <p:spPr>
          <a:xfrm>
            <a:off x="1101913" y="903300"/>
            <a:ext cx="6940175" cy="4916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9"/>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Microsoft Teams</a:t>
            </a:r>
            <a:endParaRPr dirty="0"/>
          </a:p>
        </p:txBody>
      </p:sp>
      <p:sp>
        <p:nvSpPr>
          <p:cNvPr id="349" name="Google Shape;349;p39"/>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graphicFrame>
        <p:nvGraphicFramePr>
          <p:cNvPr id="350" name="Google Shape;350;p39"/>
          <p:cNvGraphicFramePr/>
          <p:nvPr>
            <p:extLst>
              <p:ext uri="{D42A27DB-BD31-4B8C-83A1-F6EECF244321}">
                <p14:modId xmlns:p14="http://schemas.microsoft.com/office/powerpoint/2010/main" val="4242328926"/>
              </p:ext>
            </p:extLst>
          </p:nvPr>
        </p:nvGraphicFramePr>
        <p:xfrm>
          <a:off x="294050" y="1694400"/>
          <a:ext cx="8686800" cy="4776425"/>
        </p:xfrm>
        <a:graphic>
          <a:graphicData uri="http://schemas.openxmlformats.org/drawingml/2006/table">
            <a:tbl>
              <a:tblPr firstRow="1">
                <a:noFill/>
                <a:tableStyleId>{870D2AE3-6FDB-45D7-AD71-FC6F2944F5A5}</a:tableStyleId>
              </a:tblPr>
              <a:tblGrid>
                <a:gridCol w="3364550">
                  <a:extLst>
                    <a:ext uri="{9D8B030D-6E8A-4147-A177-3AD203B41FA5}">
                      <a16:colId xmlns:a16="http://schemas.microsoft.com/office/drawing/2014/main" val="20000"/>
                    </a:ext>
                  </a:extLst>
                </a:gridCol>
                <a:gridCol w="5322250">
                  <a:extLst>
                    <a:ext uri="{9D8B030D-6E8A-4147-A177-3AD203B41FA5}">
                      <a16:colId xmlns:a16="http://schemas.microsoft.com/office/drawing/2014/main" val="20001"/>
                    </a:ext>
                  </a:extLst>
                </a:gridCol>
              </a:tblGrid>
              <a:tr h="629125">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Pros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Cons</a:t>
                      </a:r>
                      <a:endParaRPr b="1">
                        <a:solidFill>
                          <a:srgbClr val="FFFFFF"/>
                        </a:solidFill>
                      </a:endParaRPr>
                    </a:p>
                  </a:txBody>
                  <a:tcPr marL="91425" marR="91425" marT="91425" marB="91425">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4147300">
                <a:tc>
                  <a:txBody>
                    <a:bodyPr/>
                    <a:lstStyle/>
                    <a:p>
                      <a:pPr marL="457200" lvl="0" indent="-349250" algn="l" rtl="0">
                        <a:spcBef>
                          <a:spcPts val="0"/>
                        </a:spcBef>
                        <a:spcAft>
                          <a:spcPts val="0"/>
                        </a:spcAft>
                        <a:buClr>
                          <a:schemeClr val="dk2"/>
                        </a:buClr>
                        <a:buSzPts val="1900"/>
                        <a:buFont typeface="Calibri"/>
                        <a:buChar char="●"/>
                      </a:pPr>
                      <a:r>
                        <a:rPr lang="en-US" sz="1900">
                          <a:solidFill>
                            <a:schemeClr val="dk2"/>
                          </a:solidFill>
                          <a:latin typeface="Calibri"/>
                          <a:ea typeface="Calibri"/>
                          <a:cs typeface="Calibri"/>
                          <a:sym typeface="Calibri"/>
                        </a:rPr>
                        <a:t>Easy to procure; security and enterprise ready</a:t>
                      </a:r>
                      <a:endParaRPr sz="1900">
                        <a:solidFill>
                          <a:schemeClr val="dk2"/>
                        </a:solidFill>
                        <a:latin typeface="Calibri"/>
                        <a:ea typeface="Calibri"/>
                        <a:cs typeface="Calibri"/>
                        <a:sym typeface="Calibri"/>
                      </a:endParaRPr>
                    </a:p>
                    <a:p>
                      <a:pPr marL="457200" lvl="0" indent="-349250" algn="l" rtl="0">
                        <a:spcBef>
                          <a:spcPts val="1000"/>
                        </a:spcBef>
                        <a:spcAft>
                          <a:spcPts val="0"/>
                        </a:spcAft>
                        <a:buClr>
                          <a:schemeClr val="dk2"/>
                        </a:buClr>
                        <a:buSzPts val="1900"/>
                        <a:buFont typeface="Calibri"/>
                        <a:buChar char="●"/>
                      </a:pPr>
                      <a:r>
                        <a:rPr lang="en-US" sz="1900">
                          <a:solidFill>
                            <a:schemeClr val="dk2"/>
                          </a:solidFill>
                          <a:latin typeface="Calibri"/>
                          <a:ea typeface="Calibri"/>
                          <a:cs typeface="Calibri"/>
                          <a:sym typeface="Calibri"/>
                        </a:rPr>
                        <a:t>Available to almost all government agencies with Office 365</a:t>
                      </a:r>
                      <a:endParaRPr sz="1900">
                        <a:solidFill>
                          <a:schemeClr val="dk2"/>
                        </a:solidFill>
                        <a:latin typeface="Calibri"/>
                        <a:ea typeface="Calibri"/>
                        <a:cs typeface="Calibri"/>
                        <a:sym typeface="Calibri"/>
                      </a:endParaRPr>
                    </a:p>
                    <a:p>
                      <a:pPr marL="457200" lvl="0" indent="-349250" algn="l" rtl="0">
                        <a:spcBef>
                          <a:spcPts val="1000"/>
                        </a:spcBef>
                        <a:spcAft>
                          <a:spcPts val="0"/>
                        </a:spcAft>
                        <a:buClr>
                          <a:schemeClr val="dk2"/>
                        </a:buClr>
                        <a:buSzPts val="1900"/>
                        <a:buFont typeface="Calibri"/>
                        <a:buChar char="●"/>
                      </a:pPr>
                      <a:r>
                        <a:rPr lang="en-US" sz="1900">
                          <a:solidFill>
                            <a:schemeClr val="dk2"/>
                          </a:solidFill>
                          <a:latin typeface="Calibri"/>
                          <a:ea typeface="Calibri"/>
                          <a:cs typeface="Calibri"/>
                          <a:sym typeface="Calibri"/>
                        </a:rPr>
                        <a:t>Built-in across Office 365 applications for real-time collaboration</a:t>
                      </a:r>
                      <a:endParaRPr sz="1900">
                        <a:solidFill>
                          <a:schemeClr val="dk2"/>
                        </a:solidFill>
                        <a:latin typeface="Calibri"/>
                        <a:ea typeface="Calibri"/>
                        <a:cs typeface="Calibri"/>
                        <a:sym typeface="Calibri"/>
                      </a:endParaRPr>
                    </a:p>
                    <a:p>
                      <a:pPr marL="457200" lvl="0" indent="-349250" algn="l" rtl="0">
                        <a:spcBef>
                          <a:spcPts val="1000"/>
                        </a:spcBef>
                        <a:spcAft>
                          <a:spcPts val="0"/>
                        </a:spcAft>
                        <a:buClr>
                          <a:schemeClr val="dk2"/>
                        </a:buClr>
                        <a:buSzPts val="1900"/>
                        <a:buFont typeface="Calibri"/>
                        <a:buChar char="●"/>
                      </a:pPr>
                      <a:r>
                        <a:rPr lang="en-US" sz="1900">
                          <a:solidFill>
                            <a:schemeClr val="dk2"/>
                          </a:solidFill>
                          <a:latin typeface="Calibri"/>
                          <a:ea typeface="Calibri"/>
                          <a:cs typeface="Calibri"/>
                          <a:sym typeface="Calibri"/>
                        </a:rPr>
                        <a:t>Embedded invite for one click meetings via Outlook</a:t>
                      </a:r>
                      <a:endParaRPr sz="1900">
                        <a:solidFill>
                          <a:schemeClr val="dk2"/>
                        </a:solidFill>
                        <a:latin typeface="Calibri"/>
                        <a:ea typeface="Calibri"/>
                        <a:cs typeface="Calibri"/>
                        <a:sym typeface="Calibri"/>
                      </a:endParaRPr>
                    </a:p>
                    <a:p>
                      <a:pPr marL="457200" lvl="0" indent="-349250" algn="l" rtl="0">
                        <a:spcBef>
                          <a:spcPts val="1000"/>
                        </a:spcBef>
                        <a:spcAft>
                          <a:spcPts val="1000"/>
                        </a:spcAft>
                        <a:buClr>
                          <a:schemeClr val="dk2"/>
                        </a:buClr>
                        <a:buSzPts val="1900"/>
                        <a:buFont typeface="Calibri"/>
                        <a:buChar char="●"/>
                      </a:pPr>
                      <a:r>
                        <a:rPr lang="en-US" sz="1900">
                          <a:solidFill>
                            <a:schemeClr val="dk2"/>
                          </a:solidFill>
                          <a:latin typeface="Calibri"/>
                          <a:ea typeface="Calibri"/>
                          <a:cs typeface="Calibri"/>
                          <a:sym typeface="Calibri"/>
                        </a:rPr>
                        <a:t>Multi-pinning enabled</a:t>
                      </a:r>
                      <a:endParaRPr sz="19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lvl="0" indent="-349250" algn="l" rtl="0">
                        <a:spcBef>
                          <a:spcPts val="0"/>
                        </a:spcBef>
                        <a:spcAft>
                          <a:spcPts val="0"/>
                        </a:spcAft>
                        <a:buClr>
                          <a:schemeClr val="dk2"/>
                        </a:buClr>
                        <a:buSzPts val="1900"/>
                        <a:buFont typeface="Calibri"/>
                        <a:buChar char="●"/>
                      </a:pPr>
                      <a:r>
                        <a:rPr lang="en-US" sz="1900">
                          <a:solidFill>
                            <a:schemeClr val="dk2"/>
                          </a:solidFill>
                          <a:latin typeface="Calibri"/>
                          <a:ea typeface="Calibri"/>
                          <a:cs typeface="Calibri"/>
                          <a:sym typeface="Calibri"/>
                        </a:rPr>
                        <a:t>“All-in-one” platform with numerous features that may confuse users </a:t>
                      </a:r>
                      <a:endParaRPr sz="1900">
                        <a:solidFill>
                          <a:schemeClr val="dk2"/>
                        </a:solidFill>
                        <a:latin typeface="Calibri"/>
                        <a:ea typeface="Calibri"/>
                        <a:cs typeface="Calibri"/>
                        <a:sym typeface="Calibri"/>
                      </a:endParaRPr>
                    </a:p>
                    <a:p>
                      <a:pPr marL="457200" lvl="0" indent="-349250" algn="l" rtl="0">
                        <a:spcBef>
                          <a:spcPts val="1000"/>
                        </a:spcBef>
                        <a:spcAft>
                          <a:spcPts val="0"/>
                        </a:spcAft>
                        <a:buClr>
                          <a:schemeClr val="dk2"/>
                        </a:buClr>
                        <a:buSzPts val="1900"/>
                        <a:buFont typeface="Calibri"/>
                        <a:buChar char="●"/>
                      </a:pPr>
                      <a:r>
                        <a:rPr lang="en-US" sz="1900">
                          <a:solidFill>
                            <a:schemeClr val="dk2"/>
                          </a:solidFill>
                          <a:latin typeface="Calibri"/>
                          <a:ea typeface="Calibri"/>
                          <a:cs typeface="Calibri"/>
                          <a:sym typeface="Calibri"/>
                        </a:rPr>
                        <a:t>Accessibility issues (e.g. guests unable to pin, unreliable captioning, screen reader access)</a:t>
                      </a:r>
                      <a:endParaRPr sz="1900">
                        <a:solidFill>
                          <a:schemeClr val="dk2"/>
                        </a:solidFill>
                        <a:latin typeface="Calibri"/>
                        <a:ea typeface="Calibri"/>
                        <a:cs typeface="Calibri"/>
                        <a:sym typeface="Calibri"/>
                      </a:endParaRPr>
                    </a:p>
                    <a:p>
                      <a:pPr marL="457200" lvl="0" indent="-349250" algn="l" rtl="0">
                        <a:spcBef>
                          <a:spcPts val="1000"/>
                        </a:spcBef>
                        <a:spcAft>
                          <a:spcPts val="0"/>
                        </a:spcAft>
                        <a:buClr>
                          <a:schemeClr val="dk2"/>
                        </a:buClr>
                        <a:buSzPts val="1900"/>
                        <a:buFont typeface="Calibri"/>
                        <a:buChar char="●"/>
                      </a:pPr>
                      <a:r>
                        <a:rPr lang="en-US" sz="1900">
                          <a:solidFill>
                            <a:schemeClr val="dk2"/>
                          </a:solidFill>
                          <a:latin typeface="Calibri"/>
                          <a:ea typeface="Calibri"/>
                          <a:cs typeface="Calibri"/>
                          <a:sym typeface="Calibri"/>
                        </a:rPr>
                        <a:t>Not user-friendly &amp; not intuitive</a:t>
                      </a:r>
                      <a:endParaRPr sz="1900">
                        <a:solidFill>
                          <a:schemeClr val="dk2"/>
                        </a:solidFill>
                        <a:latin typeface="Calibri"/>
                        <a:ea typeface="Calibri"/>
                        <a:cs typeface="Calibri"/>
                        <a:sym typeface="Calibri"/>
                      </a:endParaRPr>
                    </a:p>
                    <a:p>
                      <a:pPr marL="457200" lvl="0" indent="-349250" algn="l" rtl="0">
                        <a:spcBef>
                          <a:spcPts val="1000"/>
                        </a:spcBef>
                        <a:spcAft>
                          <a:spcPts val="0"/>
                        </a:spcAft>
                        <a:buClr>
                          <a:schemeClr val="dk2"/>
                        </a:buClr>
                        <a:buSzPts val="1900"/>
                        <a:buFont typeface="Calibri"/>
                        <a:buChar char="●"/>
                      </a:pPr>
                      <a:r>
                        <a:rPr lang="en-US" sz="1900">
                          <a:solidFill>
                            <a:schemeClr val="dk2"/>
                          </a:solidFill>
                          <a:latin typeface="Calibri"/>
                          <a:ea typeface="Calibri"/>
                          <a:cs typeface="Calibri"/>
                          <a:sym typeface="Calibri"/>
                        </a:rPr>
                        <a:t>Captioning only feasible using their Azure AI; no other way to feed captions from CART provider </a:t>
                      </a:r>
                      <a:endParaRPr sz="1900">
                        <a:solidFill>
                          <a:schemeClr val="dk2"/>
                        </a:solidFill>
                        <a:latin typeface="Calibri"/>
                        <a:ea typeface="Calibri"/>
                        <a:cs typeface="Calibri"/>
                        <a:sym typeface="Calibri"/>
                      </a:endParaRPr>
                    </a:p>
                    <a:p>
                      <a:pPr marL="457200" lvl="0" indent="-349250" algn="l" rtl="0">
                        <a:spcBef>
                          <a:spcPts val="1000"/>
                        </a:spcBef>
                        <a:spcAft>
                          <a:spcPts val="1000"/>
                        </a:spcAft>
                        <a:buClr>
                          <a:schemeClr val="dk2"/>
                        </a:buClr>
                        <a:buSzPts val="1900"/>
                        <a:buFont typeface="Calibri"/>
                        <a:buChar char="●"/>
                      </a:pPr>
                      <a:r>
                        <a:rPr lang="en-US" sz="1900">
                          <a:solidFill>
                            <a:schemeClr val="dk2"/>
                          </a:solidFill>
                          <a:latin typeface="Calibri"/>
                          <a:ea typeface="Calibri"/>
                          <a:cs typeface="Calibri"/>
                          <a:sym typeface="Calibri"/>
                        </a:rPr>
                        <a:t>License dilemma to obtain alternative methods for accommodations</a:t>
                      </a:r>
                      <a:endParaRPr sz="19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51" name="Google Shape;351;p39" descr="Microsoft Teams trademark"/>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294050" y="786725"/>
            <a:ext cx="3793764" cy="907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0"/>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Microsoft Teams</a:t>
            </a:r>
            <a:endParaRPr dirty="0"/>
          </a:p>
        </p:txBody>
      </p:sp>
      <p:sp>
        <p:nvSpPr>
          <p:cNvPr id="358" name="Google Shape;358;p40"/>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pic>
        <p:nvPicPr>
          <p:cNvPr id="359" name="Google Shape;359;p40" descr="screen capture of attendees on a Microsoft Teams call - 3 rows of 3 people per row. "/>
          <p:cNvPicPr preferRelativeResize="0"/>
          <p:nvPr/>
        </p:nvPicPr>
        <p:blipFill>
          <a:blip r:embed="rId3">
            <a:alphaModFix/>
          </a:blip>
          <a:stretch>
            <a:fillRect/>
          </a:stretch>
        </p:blipFill>
        <p:spPr>
          <a:xfrm>
            <a:off x="152400" y="903300"/>
            <a:ext cx="8755602" cy="4916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9BC69D-5C7B-44E0-B853-9525CE3FE5C7}"/>
              </a:ext>
            </a:extLst>
          </p:cNvPr>
          <p:cNvSpPr>
            <a:spLocks noGrp="1"/>
          </p:cNvSpPr>
          <p:nvPr>
            <p:ph type="body" idx="1"/>
          </p:nvPr>
        </p:nvSpPr>
        <p:spPr/>
        <p:txBody>
          <a:bodyPr/>
          <a:lstStyle/>
          <a:p>
            <a:r>
              <a:rPr lang="en-US"/>
              <a:t>The assessments provided herein should not be construed to be an endorsement or approval by the Federal Government of any specific platform or program.</a:t>
            </a:r>
          </a:p>
          <a:p>
            <a:r>
              <a:rPr lang="en-US"/>
              <a:t>No representations are made in this presentation as to whether or how certain platforms are or are not in compliance with legal or regulatory requirements from FCC, DHS, or other Federal agencies or legislation.</a:t>
            </a:r>
          </a:p>
          <a:p>
            <a:r>
              <a:rPr lang="en-US"/>
              <a:t>To view this presentation in context with presenter remarks, please see: </a:t>
            </a:r>
            <a:r>
              <a:rPr lang="en-US">
                <a:solidFill>
                  <a:schemeClr val="bg2"/>
                </a:solidFill>
              </a:rPr>
              <a:t>https://www.youtube.com/watch?v=rR9RfhvM2sU </a:t>
            </a:r>
          </a:p>
        </p:txBody>
      </p:sp>
      <p:sp>
        <p:nvSpPr>
          <p:cNvPr id="3" name="Title 2">
            <a:extLst>
              <a:ext uri="{FF2B5EF4-FFF2-40B4-BE49-F238E27FC236}">
                <a16:creationId xmlns:a16="http://schemas.microsoft.com/office/drawing/2014/main" id="{3CC97C62-CD3C-4056-84E3-C59F2A1C7C92}"/>
              </a:ext>
            </a:extLst>
          </p:cNvPr>
          <p:cNvSpPr>
            <a:spLocks noGrp="1"/>
          </p:cNvSpPr>
          <p:nvPr>
            <p:ph type="title"/>
          </p:nvPr>
        </p:nvSpPr>
        <p:spPr/>
        <p:txBody>
          <a:bodyPr/>
          <a:lstStyle/>
          <a:p>
            <a:r>
              <a:rPr lang="en-US"/>
              <a:t>Disclaimer</a:t>
            </a:r>
          </a:p>
        </p:txBody>
      </p:sp>
      <p:sp>
        <p:nvSpPr>
          <p:cNvPr id="4" name="Slide Number Placeholder 3">
            <a:extLst>
              <a:ext uri="{FF2B5EF4-FFF2-40B4-BE49-F238E27FC236}">
                <a16:creationId xmlns:a16="http://schemas.microsoft.com/office/drawing/2014/main" id="{EBE9BD89-8875-4D16-BDE3-70AFC8F254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endParaRPr lang="en-US"/>
          </a:p>
        </p:txBody>
      </p:sp>
    </p:spTree>
    <p:extLst>
      <p:ext uri="{BB962C8B-B14F-4D97-AF65-F5344CB8AC3E}">
        <p14:creationId xmlns:p14="http://schemas.microsoft.com/office/powerpoint/2010/main" val="107198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Microsoft Teams (Captioning example)</a:t>
            </a:r>
            <a:endParaRPr dirty="0"/>
          </a:p>
        </p:txBody>
      </p:sp>
      <p:sp>
        <p:nvSpPr>
          <p:cNvPr id="366" name="Google Shape;366;p41"/>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367" name="Google Shape;367;p41" descr="Microsoft Teams trademark."/>
          <p:cNvPicPr preferRelativeResize="0"/>
          <p:nvPr/>
        </p:nvPicPr>
        <p:blipFill>
          <a:blip r:embed="rId3">
            <a:alphaModFix/>
          </a:blip>
          <a:stretch>
            <a:fillRect/>
          </a:stretch>
        </p:blipFill>
        <p:spPr>
          <a:xfrm>
            <a:off x="2395084" y="862924"/>
            <a:ext cx="4353825" cy="1041675"/>
          </a:xfrm>
          <a:prstGeom prst="rect">
            <a:avLst/>
          </a:prstGeom>
          <a:noFill/>
          <a:ln>
            <a:noFill/>
          </a:ln>
        </p:spPr>
      </p:pic>
      <p:sp>
        <p:nvSpPr>
          <p:cNvPr id="369" name="Google Shape;369;p41"/>
          <p:cNvSpPr txBox="1"/>
          <p:nvPr/>
        </p:nvSpPr>
        <p:spPr>
          <a:xfrm>
            <a:off x="3577200" y="4351725"/>
            <a:ext cx="1989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alibri"/>
                <a:ea typeface="Calibri"/>
                <a:cs typeface="Calibri"/>
                <a:sym typeface="Calibri"/>
              </a:rPr>
              <a:t>*unedited, real-time </a:t>
            </a:r>
            <a:br>
              <a:rPr lang="en-US">
                <a:latin typeface="Calibri"/>
                <a:ea typeface="Calibri"/>
                <a:cs typeface="Calibri"/>
                <a:sym typeface="Calibri"/>
              </a:rPr>
            </a:br>
            <a:r>
              <a:rPr lang="en-US">
                <a:latin typeface="Calibri"/>
                <a:ea typeface="Calibri"/>
                <a:cs typeface="Calibri"/>
                <a:sym typeface="Calibri"/>
              </a:rPr>
              <a:t> 58 seconds video</a:t>
            </a:r>
            <a:endParaRPr>
              <a:latin typeface="Calibri"/>
              <a:ea typeface="Calibri"/>
              <a:cs typeface="Calibri"/>
              <a:sym typeface="Calibri"/>
            </a:endParaRPr>
          </a:p>
        </p:txBody>
      </p:sp>
      <p:pic>
        <p:nvPicPr>
          <p:cNvPr id="3" name="Picture 2" descr="Window illustrating captioning GIF on Microsoft Teams platform">
            <a:extLst>
              <a:ext uri="{FF2B5EF4-FFF2-40B4-BE49-F238E27FC236}">
                <a16:creationId xmlns:a16="http://schemas.microsoft.com/office/drawing/2014/main" id="{651469E8-F074-4595-B30B-74B2225CFCD6}"/>
              </a:ext>
            </a:extLst>
          </p:cNvPr>
          <p:cNvPicPr>
            <a:picLocks noChangeAspect="1"/>
          </p:cNvPicPr>
          <p:nvPr/>
        </p:nvPicPr>
        <p:blipFill>
          <a:blip r:embed="rId4"/>
          <a:stretch>
            <a:fillRect/>
          </a:stretch>
        </p:blipFill>
        <p:spPr>
          <a:xfrm>
            <a:off x="115438" y="2505376"/>
            <a:ext cx="8913124" cy="184724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Live Streaming</a:t>
            </a:r>
            <a:endParaRPr dirty="0"/>
          </a:p>
        </p:txBody>
      </p:sp>
      <p:sp>
        <p:nvSpPr>
          <p:cNvPr id="376" name="Google Shape;376;p42"/>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graphicFrame>
        <p:nvGraphicFramePr>
          <p:cNvPr id="377" name="Google Shape;377;p42"/>
          <p:cNvGraphicFramePr/>
          <p:nvPr>
            <p:extLst>
              <p:ext uri="{D42A27DB-BD31-4B8C-83A1-F6EECF244321}">
                <p14:modId xmlns:p14="http://schemas.microsoft.com/office/powerpoint/2010/main" val="3909482690"/>
              </p:ext>
            </p:extLst>
          </p:nvPr>
        </p:nvGraphicFramePr>
        <p:xfrm>
          <a:off x="328825" y="1828400"/>
          <a:ext cx="8486350" cy="4341685"/>
        </p:xfrm>
        <a:graphic>
          <a:graphicData uri="http://schemas.openxmlformats.org/drawingml/2006/table">
            <a:tbl>
              <a:tblPr firstRow="1">
                <a:noFill/>
                <a:tableStyleId>{870D2AE3-6FDB-45D7-AD71-FC6F2944F5A5}</a:tableStyleId>
              </a:tblPr>
              <a:tblGrid>
                <a:gridCol w="3945025">
                  <a:extLst>
                    <a:ext uri="{9D8B030D-6E8A-4147-A177-3AD203B41FA5}">
                      <a16:colId xmlns:a16="http://schemas.microsoft.com/office/drawing/2014/main" val="20000"/>
                    </a:ext>
                  </a:extLst>
                </a:gridCol>
                <a:gridCol w="4541325">
                  <a:extLst>
                    <a:ext uri="{9D8B030D-6E8A-4147-A177-3AD203B41FA5}">
                      <a16:colId xmlns:a16="http://schemas.microsoft.com/office/drawing/2014/main" val="20001"/>
                    </a:ext>
                  </a:extLst>
                </a:gridCol>
              </a:tblGrid>
              <a:tr h="491825">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Pros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Cons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3793075">
                <a:tc>
                  <a:txBody>
                    <a:bodyPr/>
                    <a:lstStyle/>
                    <a:p>
                      <a:pPr marL="457200" lvl="0" indent="-342900" algn="l" rtl="0">
                        <a:spcBef>
                          <a:spcPts val="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Less bandwidth </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More control of broadcasting various content and video feeds to audience, especially picture-in-picture ASL interpreter and burn-on captioning </a:t>
                      </a:r>
                      <a:endParaRPr sz="1800">
                        <a:solidFill>
                          <a:schemeClr val="dk2"/>
                        </a:solidFill>
                        <a:latin typeface="Calibri"/>
                        <a:ea typeface="Calibri"/>
                        <a:cs typeface="Calibri"/>
                        <a:sym typeface="Calibri"/>
                      </a:endParaRPr>
                    </a:p>
                    <a:p>
                      <a:pPr marL="457200" lvl="0" indent="-342900" algn="l" rtl="0">
                        <a:spcBef>
                          <a:spcPts val="1000"/>
                        </a:spcBef>
                        <a:spcAft>
                          <a:spcPts val="1000"/>
                        </a:spcAft>
                        <a:buClr>
                          <a:schemeClr val="dk2"/>
                        </a:buClr>
                        <a:buSzPts val="1800"/>
                        <a:buFont typeface="Calibri"/>
                        <a:buChar char="●"/>
                      </a:pPr>
                      <a:r>
                        <a:rPr lang="en-US" sz="1800">
                          <a:solidFill>
                            <a:schemeClr val="dk2"/>
                          </a:solidFill>
                          <a:latin typeface="Calibri"/>
                          <a:ea typeface="Calibri"/>
                          <a:cs typeface="Calibri"/>
                          <a:sym typeface="Calibri"/>
                        </a:rPr>
                        <a:t>Ease of access to virtually everybody who have a computer or mobile device</a:t>
                      </a:r>
                      <a:endParaRPr sz="18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lvl="0" indent="-342900" algn="l" rtl="0">
                        <a:spcBef>
                          <a:spcPts val="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Requires many moving parts along with technical-intensive knowledge to implement solutions, especially with accessibility</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Burn-in or embedded captions on streams are not accessible to screen reader or refreshable braille display users</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Streaming services can be over reliant on ASR generated captioning</a:t>
                      </a:r>
                      <a:endParaRPr sz="1800">
                        <a:solidFill>
                          <a:schemeClr val="dk2"/>
                        </a:solidFill>
                        <a:latin typeface="Calibri"/>
                        <a:ea typeface="Calibri"/>
                        <a:cs typeface="Calibri"/>
                        <a:sym typeface="Calibri"/>
                      </a:endParaRPr>
                    </a:p>
                    <a:p>
                      <a:pPr marL="457200" lvl="0" indent="-342900" algn="l" rtl="0">
                        <a:spcBef>
                          <a:spcPts val="1000"/>
                        </a:spcBef>
                        <a:spcAft>
                          <a:spcPts val="1000"/>
                        </a:spcAft>
                        <a:buClr>
                          <a:schemeClr val="dk2"/>
                        </a:buClr>
                        <a:buSzPts val="1800"/>
                        <a:buFont typeface="Calibri"/>
                        <a:buChar char="●"/>
                      </a:pPr>
                      <a:r>
                        <a:rPr lang="en-US" sz="1800">
                          <a:solidFill>
                            <a:schemeClr val="dk2"/>
                          </a:solidFill>
                          <a:latin typeface="Calibri"/>
                          <a:ea typeface="Calibri"/>
                          <a:cs typeface="Calibri"/>
                          <a:sym typeface="Calibri"/>
                        </a:rPr>
                        <a:t>Does not allow for a great degree of user customization</a:t>
                      </a:r>
                      <a:endParaRPr sz="18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78" name="Google Shape;378;p42" descr="Twiter trademark"/>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414794" y="914200"/>
            <a:ext cx="924018" cy="750901"/>
          </a:xfrm>
          <a:prstGeom prst="rect">
            <a:avLst/>
          </a:prstGeom>
          <a:noFill/>
          <a:ln>
            <a:noFill/>
          </a:ln>
        </p:spPr>
      </p:pic>
      <p:pic>
        <p:nvPicPr>
          <p:cNvPr id="379" name="Google Shape;379;p42" descr="YouTube Trademark"/>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040800" y="892363"/>
            <a:ext cx="1890406" cy="794563"/>
          </a:xfrm>
          <a:prstGeom prst="rect">
            <a:avLst/>
          </a:prstGeom>
          <a:noFill/>
          <a:ln>
            <a:noFill/>
          </a:ln>
        </p:spPr>
      </p:pic>
      <p:pic>
        <p:nvPicPr>
          <p:cNvPr id="380" name="Google Shape;380;p42" descr="Facebook trademark"/>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65953" y="750900"/>
            <a:ext cx="999469" cy="999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3"/>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Live Streaming (Bad example)</a:t>
            </a:r>
            <a:endParaRPr dirty="0"/>
          </a:p>
        </p:txBody>
      </p:sp>
      <p:sp>
        <p:nvSpPr>
          <p:cNvPr id="387" name="Google Shape;387;p43"/>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pic>
        <p:nvPicPr>
          <p:cNvPr id="388" name="Google Shape;388;p43" descr="Twitter trademark"/>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414794" y="914200"/>
            <a:ext cx="924018" cy="750901"/>
          </a:xfrm>
          <a:prstGeom prst="rect">
            <a:avLst/>
          </a:prstGeom>
          <a:noFill/>
          <a:ln>
            <a:noFill/>
          </a:ln>
        </p:spPr>
      </p:pic>
      <p:pic>
        <p:nvPicPr>
          <p:cNvPr id="389" name="Google Shape;389;p43" descr="YouTube Trademark"/>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040800" y="892363"/>
            <a:ext cx="1890406" cy="794563"/>
          </a:xfrm>
          <a:prstGeom prst="rect">
            <a:avLst/>
          </a:prstGeom>
          <a:noFill/>
          <a:ln>
            <a:noFill/>
          </a:ln>
        </p:spPr>
      </p:pic>
      <p:pic>
        <p:nvPicPr>
          <p:cNvPr id="390" name="Google Shape;390;p43" descr="Facebook trademark"/>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65953" y="750900"/>
            <a:ext cx="999469" cy="999475"/>
          </a:xfrm>
          <a:prstGeom prst="rect">
            <a:avLst/>
          </a:prstGeom>
          <a:noFill/>
          <a:ln>
            <a:noFill/>
          </a:ln>
        </p:spPr>
      </p:pic>
      <p:pic>
        <p:nvPicPr>
          <p:cNvPr id="2" name="Picture 1" descr="screen capture of live streaming video with captioning (bad example)">
            <a:extLst>
              <a:ext uri="{FF2B5EF4-FFF2-40B4-BE49-F238E27FC236}">
                <a16:creationId xmlns:a16="http://schemas.microsoft.com/office/drawing/2014/main" id="{1ACD184B-D88A-491C-8D2F-6C3D837ED13E}"/>
              </a:ext>
            </a:extLst>
          </p:cNvPr>
          <p:cNvPicPr>
            <a:picLocks noChangeAspect="1"/>
          </p:cNvPicPr>
          <p:nvPr/>
        </p:nvPicPr>
        <p:blipFill>
          <a:blip r:embed="rId6"/>
          <a:stretch>
            <a:fillRect/>
          </a:stretch>
        </p:blipFill>
        <p:spPr>
          <a:xfrm>
            <a:off x="1261872" y="1901952"/>
            <a:ext cx="7242676" cy="4072481"/>
          </a:xfrm>
          <a:prstGeom prst="rect">
            <a:avLst/>
          </a:prstGeom>
        </p:spPr>
      </p:pic>
    </p:spTree>
    <p:extLst>
      <p:ext uri="{BB962C8B-B14F-4D97-AF65-F5344CB8AC3E}">
        <p14:creationId xmlns:p14="http://schemas.microsoft.com/office/powerpoint/2010/main" val="344325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4"/>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Live Streaming (Good example)</a:t>
            </a:r>
            <a:endParaRPr dirty="0"/>
          </a:p>
        </p:txBody>
      </p:sp>
      <p:sp>
        <p:nvSpPr>
          <p:cNvPr id="398" name="Google Shape;398;p44"/>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pic>
        <p:nvPicPr>
          <p:cNvPr id="399" name="Google Shape;399;p44" descr="Twitter trademark"/>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414794" y="914200"/>
            <a:ext cx="924018" cy="750901"/>
          </a:xfrm>
          <a:prstGeom prst="rect">
            <a:avLst/>
          </a:prstGeom>
          <a:noFill/>
          <a:ln>
            <a:noFill/>
          </a:ln>
        </p:spPr>
      </p:pic>
      <p:pic>
        <p:nvPicPr>
          <p:cNvPr id="400" name="Google Shape;400;p44" descr="YouTube Trademark"/>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1950994" y="900527"/>
            <a:ext cx="1890406" cy="794563"/>
          </a:xfrm>
          <a:prstGeom prst="rect">
            <a:avLst/>
          </a:prstGeom>
          <a:noFill/>
          <a:ln>
            <a:noFill/>
          </a:ln>
        </p:spPr>
      </p:pic>
      <p:pic>
        <p:nvPicPr>
          <p:cNvPr id="401" name="Google Shape;401;p44" descr="Facebook trademark"/>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65953" y="750900"/>
            <a:ext cx="999469" cy="999475"/>
          </a:xfrm>
          <a:prstGeom prst="rect">
            <a:avLst/>
          </a:prstGeom>
          <a:noFill/>
          <a:ln>
            <a:noFill/>
          </a:ln>
        </p:spPr>
      </p:pic>
      <p:pic>
        <p:nvPicPr>
          <p:cNvPr id="2" name="Picture 1" descr="Screen capture of live streaming video feed with good captioning shown.">
            <a:extLst>
              <a:ext uri="{FF2B5EF4-FFF2-40B4-BE49-F238E27FC236}">
                <a16:creationId xmlns:a16="http://schemas.microsoft.com/office/drawing/2014/main" id="{9BC2AA5F-3285-4BC6-9D11-041A5925D518}"/>
              </a:ext>
            </a:extLst>
          </p:cNvPr>
          <p:cNvPicPr>
            <a:picLocks noChangeAspect="1"/>
          </p:cNvPicPr>
          <p:nvPr/>
        </p:nvPicPr>
        <p:blipFill>
          <a:blip r:embed="rId6"/>
          <a:stretch>
            <a:fillRect/>
          </a:stretch>
        </p:blipFill>
        <p:spPr>
          <a:xfrm>
            <a:off x="1121365" y="1874520"/>
            <a:ext cx="6901270" cy="3913971"/>
          </a:xfrm>
          <a:prstGeom prst="rect">
            <a:avLst/>
          </a:prstGeom>
        </p:spPr>
      </p:pic>
    </p:spTree>
    <p:extLst>
      <p:ext uri="{BB962C8B-B14F-4D97-AF65-F5344CB8AC3E}">
        <p14:creationId xmlns:p14="http://schemas.microsoft.com/office/powerpoint/2010/main" val="1905909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5"/>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Live Streaming (Size &amp; Transition)</a:t>
            </a:r>
            <a:endParaRPr dirty="0"/>
          </a:p>
        </p:txBody>
      </p:sp>
      <p:sp>
        <p:nvSpPr>
          <p:cNvPr id="409" name="Google Shape;409;p45"/>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pic>
        <p:nvPicPr>
          <p:cNvPr id="410" name="Google Shape;410;p45" descr="Twitter trademark"/>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414794" y="914200"/>
            <a:ext cx="924018" cy="750901"/>
          </a:xfrm>
          <a:prstGeom prst="rect">
            <a:avLst/>
          </a:prstGeom>
          <a:noFill/>
          <a:ln>
            <a:noFill/>
          </a:ln>
        </p:spPr>
      </p:pic>
      <p:pic>
        <p:nvPicPr>
          <p:cNvPr id="411" name="Google Shape;411;p45" descr="YouTube trademark"/>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040800" y="892363"/>
            <a:ext cx="1890406" cy="794563"/>
          </a:xfrm>
          <a:prstGeom prst="rect">
            <a:avLst/>
          </a:prstGeom>
          <a:noFill/>
          <a:ln>
            <a:noFill/>
          </a:ln>
        </p:spPr>
      </p:pic>
      <p:pic>
        <p:nvPicPr>
          <p:cNvPr id="412" name="Google Shape;412;p45" descr="Facebook trademark"/>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65953" y="750900"/>
            <a:ext cx="999469" cy="999475"/>
          </a:xfrm>
          <a:prstGeom prst="rect">
            <a:avLst/>
          </a:prstGeom>
          <a:noFill/>
          <a:ln>
            <a:noFill/>
          </a:ln>
        </p:spPr>
      </p:pic>
      <p:pic>
        <p:nvPicPr>
          <p:cNvPr id="2" name="Picture 1" descr="Screen capture of live streaming video, showing transitions between multiple windows and speakers on the screen.">
            <a:extLst>
              <a:ext uri="{FF2B5EF4-FFF2-40B4-BE49-F238E27FC236}">
                <a16:creationId xmlns:a16="http://schemas.microsoft.com/office/drawing/2014/main" id="{3E7F5C8B-2670-4C7D-883C-BB5423005037}"/>
              </a:ext>
            </a:extLst>
          </p:cNvPr>
          <p:cNvPicPr>
            <a:picLocks noChangeAspect="1"/>
          </p:cNvPicPr>
          <p:nvPr/>
        </p:nvPicPr>
        <p:blipFill>
          <a:blip r:embed="rId6"/>
          <a:stretch>
            <a:fillRect/>
          </a:stretch>
        </p:blipFill>
        <p:spPr>
          <a:xfrm>
            <a:off x="1444752" y="1856232"/>
            <a:ext cx="6864691" cy="3920068"/>
          </a:xfrm>
          <a:prstGeom prst="rect">
            <a:avLst/>
          </a:prstGeom>
        </p:spPr>
      </p:pic>
    </p:spTree>
    <p:extLst>
      <p:ext uri="{BB962C8B-B14F-4D97-AF65-F5344CB8AC3E}">
        <p14:creationId xmlns:p14="http://schemas.microsoft.com/office/powerpoint/2010/main" val="196649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6"/>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Live Streaming (Burn-on Captions)</a:t>
            </a:r>
            <a:endParaRPr dirty="0"/>
          </a:p>
        </p:txBody>
      </p:sp>
      <p:sp>
        <p:nvSpPr>
          <p:cNvPr id="420" name="Google Shape;420;p46"/>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pic>
        <p:nvPicPr>
          <p:cNvPr id="421" name="Google Shape;421;p46" descr="Twitter trademark "/>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414794" y="914200"/>
            <a:ext cx="924018" cy="750901"/>
          </a:xfrm>
          <a:prstGeom prst="rect">
            <a:avLst/>
          </a:prstGeom>
          <a:noFill/>
          <a:ln>
            <a:noFill/>
          </a:ln>
        </p:spPr>
      </p:pic>
      <p:pic>
        <p:nvPicPr>
          <p:cNvPr id="422" name="Google Shape;422;p46" descr="YouTube trademark"/>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040800" y="892363"/>
            <a:ext cx="1890406" cy="794563"/>
          </a:xfrm>
          <a:prstGeom prst="rect">
            <a:avLst/>
          </a:prstGeom>
          <a:noFill/>
          <a:ln>
            <a:noFill/>
          </a:ln>
        </p:spPr>
      </p:pic>
      <p:pic>
        <p:nvPicPr>
          <p:cNvPr id="423" name="Google Shape;423;p46" descr="Facebook trademark"/>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5865953" y="750900"/>
            <a:ext cx="999469" cy="999475"/>
          </a:xfrm>
          <a:prstGeom prst="rect">
            <a:avLst/>
          </a:prstGeom>
          <a:noFill/>
          <a:ln>
            <a:noFill/>
          </a:ln>
        </p:spPr>
      </p:pic>
      <p:pic>
        <p:nvPicPr>
          <p:cNvPr id="2" name="Picture 1" descr="Screen capture of live streaming video feed with burnt-on captions.">
            <a:extLst>
              <a:ext uri="{FF2B5EF4-FFF2-40B4-BE49-F238E27FC236}">
                <a16:creationId xmlns:a16="http://schemas.microsoft.com/office/drawing/2014/main" id="{1A263929-615D-44D7-8D6A-8875E09808C8}"/>
              </a:ext>
            </a:extLst>
          </p:cNvPr>
          <p:cNvPicPr>
            <a:picLocks noChangeAspect="1"/>
          </p:cNvPicPr>
          <p:nvPr/>
        </p:nvPicPr>
        <p:blipFill>
          <a:blip r:embed="rId6"/>
          <a:stretch>
            <a:fillRect/>
          </a:stretch>
        </p:blipFill>
        <p:spPr>
          <a:xfrm>
            <a:off x="1072592" y="1920240"/>
            <a:ext cx="6998815" cy="3920068"/>
          </a:xfrm>
          <a:prstGeom prst="rect">
            <a:avLst/>
          </a:prstGeom>
        </p:spPr>
      </p:pic>
    </p:spTree>
    <p:extLst>
      <p:ext uri="{BB962C8B-B14F-4D97-AF65-F5344CB8AC3E}">
        <p14:creationId xmlns:p14="http://schemas.microsoft.com/office/powerpoint/2010/main" val="3292507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7"/>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Virtual Event Platform</a:t>
            </a:r>
            <a:endParaRPr dirty="0"/>
          </a:p>
        </p:txBody>
      </p:sp>
      <p:sp>
        <p:nvSpPr>
          <p:cNvPr id="431" name="Google Shape;431;p47"/>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graphicFrame>
        <p:nvGraphicFramePr>
          <p:cNvPr id="432" name="Google Shape;432;p47"/>
          <p:cNvGraphicFramePr/>
          <p:nvPr>
            <p:extLst>
              <p:ext uri="{D42A27DB-BD31-4B8C-83A1-F6EECF244321}">
                <p14:modId xmlns:p14="http://schemas.microsoft.com/office/powerpoint/2010/main" val="577546439"/>
              </p:ext>
            </p:extLst>
          </p:nvPr>
        </p:nvGraphicFramePr>
        <p:xfrm>
          <a:off x="328825" y="1828400"/>
          <a:ext cx="8486350" cy="4404300"/>
        </p:xfrm>
        <a:graphic>
          <a:graphicData uri="http://schemas.openxmlformats.org/drawingml/2006/table">
            <a:tbl>
              <a:tblPr firstRow="1">
                <a:noFill/>
                <a:tableStyleId>{870D2AE3-6FDB-45D7-AD71-FC6F2944F5A5}</a:tableStyleId>
              </a:tblPr>
              <a:tblGrid>
                <a:gridCol w="3945025">
                  <a:extLst>
                    <a:ext uri="{9D8B030D-6E8A-4147-A177-3AD203B41FA5}">
                      <a16:colId xmlns:a16="http://schemas.microsoft.com/office/drawing/2014/main" val="20000"/>
                    </a:ext>
                  </a:extLst>
                </a:gridCol>
                <a:gridCol w="4541325">
                  <a:extLst>
                    <a:ext uri="{9D8B030D-6E8A-4147-A177-3AD203B41FA5}">
                      <a16:colId xmlns:a16="http://schemas.microsoft.com/office/drawing/2014/main" val="20001"/>
                    </a:ext>
                  </a:extLst>
                </a:gridCol>
              </a:tblGrid>
              <a:tr h="491825">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Pros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tc>
                  <a:txBody>
                    <a:bodyPr/>
                    <a:lstStyle/>
                    <a:p>
                      <a:pPr marL="0" lvl="0" indent="0" algn="ctr" rtl="0">
                        <a:spcBef>
                          <a:spcPts val="480"/>
                        </a:spcBef>
                        <a:spcAft>
                          <a:spcPts val="0"/>
                        </a:spcAft>
                        <a:buNone/>
                      </a:pPr>
                      <a:r>
                        <a:rPr lang="en-US" sz="2400" b="1">
                          <a:solidFill>
                            <a:srgbClr val="FFFFFF"/>
                          </a:solidFill>
                          <a:latin typeface="Calibri"/>
                          <a:ea typeface="Calibri"/>
                          <a:cs typeface="Calibri"/>
                          <a:sym typeface="Calibri"/>
                        </a:rPr>
                        <a:t>Cons</a:t>
                      </a:r>
                      <a:endParaRPr b="1">
                        <a:solidFill>
                          <a:srgbClr val="FFFF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3793075">
                <a:tc>
                  <a:txBody>
                    <a:bodyPr/>
                    <a:lstStyle/>
                    <a:p>
                      <a:pPr marL="457200" lvl="0" indent="-342900" algn="l" rtl="0">
                        <a:spcBef>
                          <a:spcPts val="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Less bandwidth </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More control of broadcasting various content and video feeds to audience, especially picture-in-picture ASL interpreter and burn-on captioning </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Ease of access to virtually everybody who have a computer or mobile device</a:t>
                      </a:r>
                      <a:endParaRPr sz="1800">
                        <a:solidFill>
                          <a:schemeClr val="dk2"/>
                        </a:solidFill>
                        <a:latin typeface="Calibri"/>
                        <a:ea typeface="Calibri"/>
                        <a:cs typeface="Calibri"/>
                        <a:sym typeface="Calibri"/>
                      </a:endParaRPr>
                    </a:p>
                    <a:p>
                      <a:pPr marL="457200" lvl="0" indent="-342900" algn="l" rtl="0">
                        <a:spcBef>
                          <a:spcPts val="1000"/>
                        </a:spcBef>
                        <a:spcAft>
                          <a:spcPts val="1000"/>
                        </a:spcAft>
                        <a:buClr>
                          <a:schemeClr val="dk2"/>
                        </a:buClr>
                        <a:buSzPts val="1800"/>
                        <a:buFont typeface="Calibri"/>
                        <a:buChar char="●"/>
                      </a:pPr>
                      <a:r>
                        <a:rPr lang="en-US" sz="1800">
                          <a:solidFill>
                            <a:schemeClr val="dk2"/>
                          </a:solidFill>
                          <a:latin typeface="Calibri"/>
                          <a:ea typeface="Calibri"/>
                          <a:cs typeface="Calibri"/>
                          <a:sym typeface="Calibri"/>
                        </a:rPr>
                        <a:t>Some vendors incorporated accessibility features in their platform and/or design</a:t>
                      </a:r>
                      <a:endParaRPr sz="18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lvl="0" indent="-342900" algn="l" rtl="0">
                        <a:spcBef>
                          <a:spcPts val="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Cost-intensive </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Requires many moving parts along with technical-intensive knowledge to implement solutions, especially with accessibility</a:t>
                      </a:r>
                      <a:endParaRPr sz="1800">
                        <a:solidFill>
                          <a:schemeClr val="dk2"/>
                        </a:solidFill>
                        <a:latin typeface="Calibri"/>
                        <a:ea typeface="Calibri"/>
                        <a:cs typeface="Calibri"/>
                        <a:sym typeface="Calibri"/>
                      </a:endParaRPr>
                    </a:p>
                    <a:p>
                      <a:pPr marL="457200" lvl="0" indent="-342900" algn="l" rtl="0">
                        <a:spcBef>
                          <a:spcPts val="1000"/>
                        </a:spcBef>
                        <a:spcAft>
                          <a:spcPts val="0"/>
                        </a:spcAft>
                        <a:buClr>
                          <a:schemeClr val="dk2"/>
                        </a:buClr>
                        <a:buSzPts val="1800"/>
                        <a:buFont typeface="Calibri"/>
                        <a:buChar char="●"/>
                      </a:pPr>
                      <a:r>
                        <a:rPr lang="en-US" sz="1800">
                          <a:solidFill>
                            <a:schemeClr val="dk2"/>
                          </a:solidFill>
                          <a:latin typeface="Calibri"/>
                          <a:ea typeface="Calibri"/>
                          <a:cs typeface="Calibri"/>
                          <a:sym typeface="Calibri"/>
                        </a:rPr>
                        <a:t>Burn-in or embedded captions on streams are not accessible to screen reader or refreshable braille display users</a:t>
                      </a:r>
                      <a:endParaRPr sz="1800">
                        <a:solidFill>
                          <a:schemeClr val="dk2"/>
                        </a:solidFill>
                        <a:latin typeface="Calibri"/>
                        <a:ea typeface="Calibri"/>
                        <a:cs typeface="Calibri"/>
                        <a:sym typeface="Calibri"/>
                      </a:endParaRPr>
                    </a:p>
                    <a:p>
                      <a:pPr marL="457200" lvl="0" indent="-342900" algn="l" rtl="0">
                        <a:spcBef>
                          <a:spcPts val="1000"/>
                        </a:spcBef>
                        <a:spcAft>
                          <a:spcPts val="1000"/>
                        </a:spcAft>
                        <a:buClr>
                          <a:schemeClr val="dk2"/>
                        </a:buClr>
                        <a:buSzPts val="1800"/>
                        <a:buFont typeface="Calibri"/>
                        <a:buChar char="●"/>
                      </a:pPr>
                      <a:r>
                        <a:rPr lang="en-US" sz="1800">
                          <a:solidFill>
                            <a:schemeClr val="dk2"/>
                          </a:solidFill>
                          <a:latin typeface="Calibri"/>
                          <a:ea typeface="Calibri"/>
                          <a:cs typeface="Calibri"/>
                          <a:sym typeface="Calibri"/>
                        </a:rPr>
                        <a:t>Does not allow for a great degree of user customization</a:t>
                      </a:r>
                      <a:endParaRPr sz="1800">
                        <a:solidFill>
                          <a:schemeClr val="dk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33" name="Google Shape;433;p47" descr="Trademark &quot;On24&quot;"/>
          <p:cNvPicPr preferRelativeResize="0"/>
          <p:nvPr/>
        </p:nvPicPr>
        <p:blipFill>
          <a:blip r:embed="rId3">
            <a:alphaModFix/>
          </a:blip>
          <a:stretch>
            <a:fillRect/>
          </a:stretch>
        </p:blipFill>
        <p:spPr>
          <a:xfrm>
            <a:off x="228600" y="975044"/>
            <a:ext cx="2231325" cy="629200"/>
          </a:xfrm>
          <a:prstGeom prst="rect">
            <a:avLst/>
          </a:prstGeom>
          <a:noFill/>
          <a:ln>
            <a:noFill/>
          </a:ln>
        </p:spPr>
      </p:pic>
      <p:pic>
        <p:nvPicPr>
          <p:cNvPr id="434" name="Google Shape;434;p47" descr="Trademark &quot;rivetlogic&quot;"/>
          <p:cNvPicPr preferRelativeResize="0"/>
          <p:nvPr/>
        </p:nvPicPr>
        <p:blipFill>
          <a:blip r:embed="rId4">
            <a:alphaModFix/>
          </a:blip>
          <a:stretch>
            <a:fillRect/>
          </a:stretch>
        </p:blipFill>
        <p:spPr>
          <a:xfrm>
            <a:off x="2733375" y="750884"/>
            <a:ext cx="2675476" cy="750900"/>
          </a:xfrm>
          <a:prstGeom prst="rect">
            <a:avLst/>
          </a:prstGeom>
          <a:noFill/>
          <a:ln>
            <a:noFill/>
          </a:ln>
        </p:spPr>
      </p:pic>
      <p:pic>
        <p:nvPicPr>
          <p:cNvPr id="435" name="Google Shape;435;p47" descr="Trademark &quot;BigMarker&quot; "/>
          <p:cNvPicPr preferRelativeResize="0"/>
          <p:nvPr/>
        </p:nvPicPr>
        <p:blipFill>
          <a:blip r:embed="rId5">
            <a:alphaModFix/>
          </a:blip>
          <a:stretch>
            <a:fillRect/>
          </a:stretch>
        </p:blipFill>
        <p:spPr>
          <a:xfrm>
            <a:off x="4973625" y="1366400"/>
            <a:ext cx="2032025" cy="433050"/>
          </a:xfrm>
          <a:prstGeom prst="rect">
            <a:avLst/>
          </a:prstGeom>
          <a:noFill/>
          <a:ln>
            <a:noFill/>
          </a:ln>
        </p:spPr>
      </p:pic>
      <p:pic>
        <p:nvPicPr>
          <p:cNvPr id="436" name="Google Shape;436;p47" descr="Trademark &quot;Hey Summit&quot; "/>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115298" y="1337450"/>
            <a:ext cx="1685692" cy="490962"/>
          </a:xfrm>
          <a:prstGeom prst="rect">
            <a:avLst/>
          </a:prstGeom>
          <a:noFill/>
          <a:ln>
            <a:noFill/>
          </a:ln>
        </p:spPr>
      </p:pic>
      <p:pic>
        <p:nvPicPr>
          <p:cNvPr id="437" name="Google Shape;437;p47" descr="Trademark &quot;hopin&quot;"/>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587275" y="760579"/>
            <a:ext cx="2032024" cy="7315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8"/>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Virtual Event Platform</a:t>
            </a:r>
            <a:endParaRPr dirty="0"/>
          </a:p>
        </p:txBody>
      </p:sp>
      <p:sp>
        <p:nvSpPr>
          <p:cNvPr id="444" name="Google Shape;444;p48"/>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445" name="Google Shape;445;p48" descr="Trademark &quot;ON24&quot;"/>
          <p:cNvPicPr preferRelativeResize="0"/>
          <p:nvPr/>
        </p:nvPicPr>
        <p:blipFill>
          <a:blip r:embed="rId3">
            <a:alphaModFix/>
          </a:blip>
          <a:stretch>
            <a:fillRect/>
          </a:stretch>
        </p:blipFill>
        <p:spPr>
          <a:xfrm>
            <a:off x="228600" y="975044"/>
            <a:ext cx="2231325" cy="629200"/>
          </a:xfrm>
          <a:prstGeom prst="rect">
            <a:avLst/>
          </a:prstGeom>
          <a:noFill/>
          <a:ln>
            <a:noFill/>
          </a:ln>
        </p:spPr>
      </p:pic>
      <p:pic>
        <p:nvPicPr>
          <p:cNvPr id="446" name="Google Shape;446;p48" descr="Trademark &quot;rivetlogic&quot; "/>
          <p:cNvPicPr preferRelativeResize="0"/>
          <p:nvPr/>
        </p:nvPicPr>
        <p:blipFill>
          <a:blip r:embed="rId4">
            <a:alphaModFix/>
          </a:blip>
          <a:stretch>
            <a:fillRect/>
          </a:stretch>
        </p:blipFill>
        <p:spPr>
          <a:xfrm>
            <a:off x="2733375" y="750884"/>
            <a:ext cx="2675476" cy="750900"/>
          </a:xfrm>
          <a:prstGeom prst="rect">
            <a:avLst/>
          </a:prstGeom>
          <a:noFill/>
          <a:ln>
            <a:noFill/>
          </a:ln>
        </p:spPr>
      </p:pic>
      <p:pic>
        <p:nvPicPr>
          <p:cNvPr id="447" name="Google Shape;447;p48" descr="Trademark &quot;BigMarker&quot; "/>
          <p:cNvPicPr preferRelativeResize="0"/>
          <p:nvPr/>
        </p:nvPicPr>
        <p:blipFill>
          <a:blip r:embed="rId5">
            <a:alphaModFix/>
          </a:blip>
          <a:stretch>
            <a:fillRect/>
          </a:stretch>
        </p:blipFill>
        <p:spPr>
          <a:xfrm>
            <a:off x="4973625" y="1366400"/>
            <a:ext cx="2032025" cy="433050"/>
          </a:xfrm>
          <a:prstGeom prst="rect">
            <a:avLst/>
          </a:prstGeom>
          <a:noFill/>
          <a:ln>
            <a:noFill/>
          </a:ln>
        </p:spPr>
      </p:pic>
      <p:pic>
        <p:nvPicPr>
          <p:cNvPr id="448" name="Google Shape;448;p48" descr="Trademark &quot;HeySummit&quot; "/>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115298" y="1337450"/>
            <a:ext cx="1685692" cy="490962"/>
          </a:xfrm>
          <a:prstGeom prst="rect">
            <a:avLst/>
          </a:prstGeom>
          <a:noFill/>
          <a:ln>
            <a:noFill/>
          </a:ln>
        </p:spPr>
      </p:pic>
      <p:pic>
        <p:nvPicPr>
          <p:cNvPr id="449" name="Google Shape;449;p48" descr="Trademark &quot;hopin&quot;"/>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587275" y="760579"/>
            <a:ext cx="2032024" cy="731532"/>
          </a:xfrm>
          <a:prstGeom prst="rect">
            <a:avLst/>
          </a:prstGeom>
          <a:noFill/>
          <a:ln>
            <a:noFill/>
          </a:ln>
        </p:spPr>
      </p:pic>
      <p:pic>
        <p:nvPicPr>
          <p:cNvPr id="450" name="Google Shape;450;p48" descr="Screen capture of virtual event platform illustrating pa nel of speakers with a separate window for the ASL interpreter and the Q&amp;A box."/>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3063" y="1990775"/>
            <a:ext cx="9077875" cy="37856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9"/>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Platforms: Virtual Event Platform</a:t>
            </a:r>
            <a:endParaRPr dirty="0"/>
          </a:p>
        </p:txBody>
      </p:sp>
      <p:sp>
        <p:nvSpPr>
          <p:cNvPr id="457" name="Google Shape;457;p49"/>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pic>
        <p:nvPicPr>
          <p:cNvPr id="458" name="Google Shape;458;p49" descr="Trademark &quot;ON24&quot;"/>
          <p:cNvPicPr preferRelativeResize="0"/>
          <p:nvPr/>
        </p:nvPicPr>
        <p:blipFill>
          <a:blip r:embed="rId3">
            <a:alphaModFix/>
          </a:blip>
          <a:stretch>
            <a:fillRect/>
          </a:stretch>
        </p:blipFill>
        <p:spPr>
          <a:xfrm>
            <a:off x="228600" y="975044"/>
            <a:ext cx="2231325" cy="629200"/>
          </a:xfrm>
          <a:prstGeom prst="rect">
            <a:avLst/>
          </a:prstGeom>
          <a:noFill/>
          <a:ln>
            <a:noFill/>
          </a:ln>
        </p:spPr>
      </p:pic>
      <p:pic>
        <p:nvPicPr>
          <p:cNvPr id="459" name="Google Shape;459;p49" descr="Trademark &quot;rivetlogic&quot;"/>
          <p:cNvPicPr preferRelativeResize="0"/>
          <p:nvPr/>
        </p:nvPicPr>
        <p:blipFill>
          <a:blip r:embed="rId4">
            <a:alphaModFix/>
          </a:blip>
          <a:stretch>
            <a:fillRect/>
          </a:stretch>
        </p:blipFill>
        <p:spPr>
          <a:xfrm>
            <a:off x="2733375" y="750884"/>
            <a:ext cx="2675476" cy="750900"/>
          </a:xfrm>
          <a:prstGeom prst="rect">
            <a:avLst/>
          </a:prstGeom>
          <a:noFill/>
          <a:ln>
            <a:noFill/>
          </a:ln>
        </p:spPr>
      </p:pic>
      <p:pic>
        <p:nvPicPr>
          <p:cNvPr id="460" name="Google Shape;460;p49" descr="Trademark &quot;BigMarker&quot;"/>
          <p:cNvPicPr preferRelativeResize="0"/>
          <p:nvPr/>
        </p:nvPicPr>
        <p:blipFill>
          <a:blip r:embed="rId5">
            <a:alphaModFix/>
          </a:blip>
          <a:stretch>
            <a:fillRect/>
          </a:stretch>
        </p:blipFill>
        <p:spPr>
          <a:xfrm>
            <a:off x="4973625" y="1366400"/>
            <a:ext cx="2032025" cy="433050"/>
          </a:xfrm>
          <a:prstGeom prst="rect">
            <a:avLst/>
          </a:prstGeom>
          <a:noFill/>
          <a:ln>
            <a:noFill/>
          </a:ln>
        </p:spPr>
      </p:pic>
      <p:pic>
        <p:nvPicPr>
          <p:cNvPr id="461" name="Google Shape;461;p49" descr="Trademark &quot;HeySummit&quot; "/>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7115298" y="1337450"/>
            <a:ext cx="1685692" cy="490962"/>
          </a:xfrm>
          <a:prstGeom prst="rect">
            <a:avLst/>
          </a:prstGeom>
          <a:noFill/>
          <a:ln>
            <a:noFill/>
          </a:ln>
        </p:spPr>
      </p:pic>
      <p:pic>
        <p:nvPicPr>
          <p:cNvPr id="462" name="Google Shape;462;p49" descr="Trademark &quot;hopin&quot;"/>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587275" y="760579"/>
            <a:ext cx="2032024" cy="731532"/>
          </a:xfrm>
          <a:prstGeom prst="rect">
            <a:avLst/>
          </a:prstGeom>
          <a:noFill/>
          <a:ln>
            <a:noFill/>
          </a:ln>
        </p:spPr>
      </p:pic>
      <p:pic>
        <p:nvPicPr>
          <p:cNvPr id="463" name="Google Shape;463;p49" descr="Screen capture of virtual event platform showing speaker, with voiceover, captioning and ASL interpreter. Also shown is the sponsorship (MS) slate of speakers and name of the session. "/>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71836" y="1828400"/>
            <a:ext cx="8800328" cy="41727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0"/>
          <p:cNvSpPr txBox="1">
            <a:spLocks noGrp="1"/>
          </p:cNvSpPr>
          <p:nvPr>
            <p:ph type="body" idx="1"/>
          </p:nvPr>
        </p:nvSpPr>
        <p:spPr>
          <a:xfrm>
            <a:off x="224613" y="838211"/>
            <a:ext cx="8686800" cy="5132700"/>
          </a:xfrm>
          <a:prstGeom prst="rect">
            <a:avLst/>
          </a:prstGeom>
        </p:spPr>
        <p:txBody>
          <a:bodyPr spcFirstLastPara="1" wrap="square" lIns="91425" tIns="45700" rIns="91425" bIns="45700" anchor="t" anchorCtr="0">
            <a:noAutofit/>
          </a:bodyPr>
          <a:lstStyle/>
          <a:p>
            <a:pPr marL="0" lvl="0" indent="0" algn="ctr" rtl="0">
              <a:lnSpc>
                <a:spcPct val="150000"/>
              </a:lnSpc>
              <a:spcBef>
                <a:spcPts val="480"/>
              </a:spcBef>
              <a:spcAft>
                <a:spcPts val="0"/>
              </a:spcAft>
              <a:buNone/>
            </a:pPr>
            <a:r>
              <a:rPr lang="en-US" b="1" i="1">
                <a:solidFill>
                  <a:schemeClr val="dk2"/>
                </a:solidFill>
              </a:rPr>
              <a:t>None of the virtual meeting platforms are perfect.</a:t>
            </a:r>
            <a:endParaRPr b="1" i="1">
              <a:solidFill>
                <a:schemeClr val="dk2"/>
              </a:solidFill>
            </a:endParaRPr>
          </a:p>
          <a:p>
            <a:pPr marL="0" lvl="0" indent="0" algn="ctr" rtl="0">
              <a:lnSpc>
                <a:spcPct val="115000"/>
              </a:lnSpc>
              <a:spcBef>
                <a:spcPts val="480"/>
              </a:spcBef>
              <a:spcAft>
                <a:spcPts val="0"/>
              </a:spcAft>
              <a:buNone/>
            </a:pPr>
            <a:r>
              <a:rPr lang="en-US" b="1" i="1">
                <a:solidFill>
                  <a:schemeClr val="dk2"/>
                </a:solidFill>
              </a:rPr>
              <a:t>Sorry</a:t>
            </a:r>
            <a:endParaRPr b="1" i="1">
              <a:solidFill>
                <a:schemeClr val="dk2"/>
              </a:solidFill>
            </a:endParaRPr>
          </a:p>
          <a:p>
            <a:pPr marL="457200" lvl="0" indent="-381000" algn="l" rtl="0">
              <a:spcBef>
                <a:spcPts val="1000"/>
              </a:spcBef>
              <a:spcAft>
                <a:spcPts val="0"/>
              </a:spcAft>
              <a:buClr>
                <a:schemeClr val="dk2"/>
              </a:buClr>
              <a:buSzPts val="2400"/>
              <a:buChar char="●"/>
            </a:pPr>
            <a:r>
              <a:rPr lang="en-US">
                <a:solidFill>
                  <a:schemeClr val="dk2"/>
                </a:solidFill>
              </a:rPr>
              <a:t>Check with your agency/organization to identify which platforms you already have access to</a:t>
            </a:r>
            <a:endParaRPr>
              <a:solidFill>
                <a:schemeClr val="dk2"/>
              </a:solidFill>
            </a:endParaRPr>
          </a:p>
          <a:p>
            <a:pPr marL="457200" lvl="0" indent="-381000" algn="l" rtl="0">
              <a:spcBef>
                <a:spcPts val="1000"/>
              </a:spcBef>
              <a:spcAft>
                <a:spcPts val="0"/>
              </a:spcAft>
              <a:buClr>
                <a:schemeClr val="dk2"/>
              </a:buClr>
              <a:buSzPts val="2400"/>
              <a:buChar char="●"/>
            </a:pPr>
            <a:r>
              <a:rPr lang="en-US">
                <a:solidFill>
                  <a:schemeClr val="dk2"/>
                </a:solidFill>
              </a:rPr>
              <a:t>Engage people with disabilities to test and evaluate those platforms with you</a:t>
            </a:r>
            <a:endParaRPr>
              <a:solidFill>
                <a:schemeClr val="dk2"/>
              </a:solidFill>
            </a:endParaRPr>
          </a:p>
          <a:p>
            <a:pPr marL="457200" lvl="0" indent="-381000" algn="l" rtl="0">
              <a:spcBef>
                <a:spcPts val="1000"/>
              </a:spcBef>
              <a:spcAft>
                <a:spcPts val="0"/>
              </a:spcAft>
              <a:buClr>
                <a:schemeClr val="dk2"/>
              </a:buClr>
              <a:buSzPts val="2400"/>
              <a:buChar char="●"/>
            </a:pPr>
            <a:r>
              <a:rPr lang="en-US">
                <a:solidFill>
                  <a:schemeClr val="dk2"/>
                </a:solidFill>
              </a:rPr>
              <a:t>Implement meeting management strategies to compensate for weaknesses in your platform</a:t>
            </a:r>
            <a:endParaRPr>
              <a:solidFill>
                <a:schemeClr val="dk2"/>
              </a:solidFill>
            </a:endParaRPr>
          </a:p>
          <a:p>
            <a:pPr marL="457200" lvl="0" indent="-381000" algn="l" rtl="0">
              <a:spcBef>
                <a:spcPts val="1000"/>
              </a:spcBef>
              <a:spcAft>
                <a:spcPts val="0"/>
              </a:spcAft>
              <a:buClr>
                <a:schemeClr val="dk2"/>
              </a:buClr>
              <a:buSzPts val="2400"/>
              <a:buChar char="●"/>
            </a:pPr>
            <a:r>
              <a:rPr lang="en-US">
                <a:solidFill>
                  <a:schemeClr val="dk2"/>
                </a:solidFill>
              </a:rPr>
              <a:t>Utilize other services as possible to compensate for weaknesses in your platform (e.g. separate captioning streaming website, hand raising tool)</a:t>
            </a:r>
            <a:endParaRPr>
              <a:solidFill>
                <a:schemeClr val="dk2"/>
              </a:solidFill>
            </a:endParaRPr>
          </a:p>
          <a:p>
            <a:pPr marL="0" lvl="0" indent="0" algn="ctr" rtl="0">
              <a:spcBef>
                <a:spcPts val="1000"/>
              </a:spcBef>
              <a:spcAft>
                <a:spcPts val="0"/>
              </a:spcAft>
              <a:buNone/>
            </a:pPr>
            <a:endParaRPr b="1">
              <a:solidFill>
                <a:schemeClr val="dk2"/>
              </a:solidFill>
            </a:endParaRPr>
          </a:p>
          <a:p>
            <a:pPr marL="0" lvl="0" indent="0" algn="l" rtl="0">
              <a:spcBef>
                <a:spcPts val="480"/>
              </a:spcBef>
              <a:spcAft>
                <a:spcPts val="0"/>
              </a:spcAft>
              <a:buNone/>
            </a:pPr>
            <a:endParaRPr/>
          </a:p>
        </p:txBody>
      </p:sp>
      <p:sp>
        <p:nvSpPr>
          <p:cNvPr id="470" name="Google Shape;470;p50"/>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So how do I pick a platform?</a:t>
            </a:r>
            <a:endParaRPr dirty="0"/>
          </a:p>
        </p:txBody>
      </p:sp>
      <p:sp>
        <p:nvSpPr>
          <p:cNvPr id="471" name="Google Shape;471;p50"/>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3"/>
          <p:cNvSpPr txBox="1">
            <a:spLocks noGrp="1"/>
          </p:cNvSpPr>
          <p:nvPr>
            <p:ph type="body" idx="1"/>
          </p:nvPr>
        </p:nvSpPr>
        <p:spPr>
          <a:xfrm>
            <a:off x="223838" y="838200"/>
            <a:ext cx="8686800" cy="5132400"/>
          </a:xfrm>
          <a:prstGeom prst="rect">
            <a:avLst/>
          </a:prstGeom>
          <a:noFill/>
          <a:ln>
            <a:noFill/>
          </a:ln>
        </p:spPr>
        <p:txBody>
          <a:bodyPr spcFirstLastPara="1" wrap="square" lIns="91425" tIns="45700" rIns="91425" bIns="45700" anchor="t" anchorCtr="0">
            <a:noAutofit/>
          </a:bodyPr>
          <a:lstStyle/>
          <a:p>
            <a:pPr marL="457200" lvl="0" indent="-381000" algn="l" rtl="0">
              <a:spcBef>
                <a:spcPts val="400"/>
              </a:spcBef>
              <a:spcAft>
                <a:spcPts val="0"/>
              </a:spcAft>
              <a:buSzPts val="2400"/>
              <a:buChar char="●"/>
            </a:pPr>
            <a:r>
              <a:rPr lang="en-US"/>
              <a:t>Accommodations vs. Accessibility</a:t>
            </a:r>
            <a:endParaRPr/>
          </a:p>
          <a:p>
            <a:pPr marL="457200" lvl="0" indent="-381000" algn="l" rtl="0">
              <a:spcBef>
                <a:spcPts val="1000"/>
              </a:spcBef>
              <a:spcAft>
                <a:spcPts val="0"/>
              </a:spcAft>
              <a:buSzPts val="2400"/>
              <a:buChar char="●"/>
            </a:pPr>
            <a:r>
              <a:rPr lang="en-US"/>
              <a:t>Challenges and Opportunities</a:t>
            </a:r>
            <a:endParaRPr/>
          </a:p>
          <a:p>
            <a:pPr marL="457200" lvl="0" indent="-381000" algn="l" rtl="0">
              <a:spcBef>
                <a:spcPts val="1000"/>
              </a:spcBef>
              <a:spcAft>
                <a:spcPts val="0"/>
              </a:spcAft>
              <a:buSzPts val="2400"/>
              <a:buChar char="●"/>
            </a:pPr>
            <a:r>
              <a:rPr lang="en-US"/>
              <a:t>Best Practices </a:t>
            </a:r>
            <a:endParaRPr/>
          </a:p>
          <a:p>
            <a:pPr marL="457200" lvl="0" indent="-381000" algn="l" rtl="0">
              <a:spcBef>
                <a:spcPts val="1000"/>
              </a:spcBef>
              <a:spcAft>
                <a:spcPts val="0"/>
              </a:spcAft>
              <a:buSzPts val="2400"/>
              <a:buChar char="●"/>
            </a:pPr>
            <a:r>
              <a:rPr lang="en-US"/>
              <a:t>Equipment and Technology Recommendations </a:t>
            </a:r>
            <a:endParaRPr/>
          </a:p>
          <a:p>
            <a:pPr marL="457200" lvl="0" indent="-381000" algn="l" rtl="0">
              <a:spcBef>
                <a:spcPts val="1000"/>
              </a:spcBef>
              <a:spcAft>
                <a:spcPts val="0"/>
              </a:spcAft>
              <a:buSzPts val="2400"/>
              <a:buChar char="●"/>
            </a:pPr>
            <a:r>
              <a:rPr lang="en-US"/>
              <a:t>Virtual Conferencing Platforms Overview</a:t>
            </a:r>
            <a:endParaRPr/>
          </a:p>
          <a:p>
            <a:pPr marL="914400" lvl="1" indent="-355600" algn="l" rtl="0">
              <a:spcBef>
                <a:spcPts val="0"/>
              </a:spcBef>
              <a:spcAft>
                <a:spcPts val="0"/>
              </a:spcAft>
              <a:buSzPts val="2000"/>
              <a:buChar char="○"/>
            </a:pPr>
            <a:r>
              <a:rPr lang="en-US"/>
              <a:t>Zoom</a:t>
            </a:r>
            <a:endParaRPr/>
          </a:p>
          <a:p>
            <a:pPr marL="914400" lvl="1" indent="-355600" algn="l" rtl="0">
              <a:spcBef>
                <a:spcPts val="0"/>
              </a:spcBef>
              <a:spcAft>
                <a:spcPts val="0"/>
              </a:spcAft>
              <a:buSzPts val="2000"/>
              <a:buChar char="○"/>
            </a:pPr>
            <a:r>
              <a:rPr lang="en-US"/>
              <a:t>Cisco WebEx</a:t>
            </a:r>
            <a:endParaRPr/>
          </a:p>
          <a:p>
            <a:pPr marL="914400" lvl="1" indent="-355600" algn="l" rtl="0">
              <a:spcBef>
                <a:spcPts val="0"/>
              </a:spcBef>
              <a:spcAft>
                <a:spcPts val="0"/>
              </a:spcAft>
              <a:buSzPts val="2000"/>
              <a:buChar char="○"/>
            </a:pPr>
            <a:r>
              <a:rPr lang="en-US"/>
              <a:t>Google Meet</a:t>
            </a:r>
            <a:endParaRPr/>
          </a:p>
          <a:p>
            <a:pPr marL="914400" lvl="1" indent="-355600" algn="l" rtl="0">
              <a:spcBef>
                <a:spcPts val="0"/>
              </a:spcBef>
              <a:spcAft>
                <a:spcPts val="0"/>
              </a:spcAft>
              <a:buSzPts val="2000"/>
              <a:buChar char="○"/>
            </a:pPr>
            <a:r>
              <a:rPr lang="en-US"/>
              <a:t>Adobe Connect</a:t>
            </a:r>
            <a:endParaRPr/>
          </a:p>
          <a:p>
            <a:pPr marL="914400" lvl="1" indent="-355600" algn="l" rtl="0">
              <a:spcBef>
                <a:spcPts val="0"/>
              </a:spcBef>
              <a:spcAft>
                <a:spcPts val="0"/>
              </a:spcAft>
              <a:buSzPts val="2000"/>
              <a:buChar char="○"/>
            </a:pPr>
            <a:r>
              <a:rPr lang="en-US"/>
              <a:t>Microsoft Teams</a:t>
            </a:r>
            <a:endParaRPr/>
          </a:p>
          <a:p>
            <a:pPr marL="914400" lvl="1" indent="-355600" algn="l" rtl="0">
              <a:spcBef>
                <a:spcPts val="0"/>
              </a:spcBef>
              <a:spcAft>
                <a:spcPts val="0"/>
              </a:spcAft>
              <a:buSzPts val="2000"/>
              <a:buChar char="○"/>
            </a:pPr>
            <a:r>
              <a:rPr lang="en-US"/>
              <a:t>Live Streaming (e.g. YouTube, Facebook, Twitter)</a:t>
            </a:r>
            <a:endParaRPr/>
          </a:p>
          <a:p>
            <a:pPr marL="457200" lvl="0" indent="-381000" algn="l" rtl="0">
              <a:spcBef>
                <a:spcPts val="1000"/>
              </a:spcBef>
              <a:spcAft>
                <a:spcPts val="0"/>
              </a:spcAft>
              <a:buSzPts val="2400"/>
              <a:buChar char="●"/>
            </a:pPr>
            <a:r>
              <a:rPr lang="en-US"/>
              <a:t>So how do I pick a platform?</a:t>
            </a:r>
            <a:endParaRPr/>
          </a:p>
          <a:p>
            <a:pPr marL="457200" lvl="0" indent="-381000" algn="l" rtl="0">
              <a:spcBef>
                <a:spcPts val="1000"/>
              </a:spcBef>
              <a:spcAft>
                <a:spcPts val="1000"/>
              </a:spcAft>
              <a:buSzPts val="2400"/>
              <a:buChar char="●"/>
            </a:pPr>
            <a:r>
              <a:rPr lang="en-US"/>
              <a:t>Q&amp;A Session </a:t>
            </a:r>
            <a:endParaRPr/>
          </a:p>
        </p:txBody>
      </p:sp>
      <p:sp>
        <p:nvSpPr>
          <p:cNvPr id="104" name="Google Shape;104;p13"/>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lt1"/>
                </a:solidFill>
                <a:latin typeface="Arial"/>
                <a:ea typeface="Arial"/>
                <a:cs typeface="Arial"/>
                <a:sym typeface="Arial"/>
              </a:rPr>
              <a:t>4</a:t>
            </a:fld>
            <a:endParaRPr sz="1400" b="0" i="0" u="none" strike="noStrike" cap="none">
              <a:solidFill>
                <a:schemeClr val="lt1"/>
              </a:solidFill>
              <a:latin typeface="Arial"/>
              <a:ea typeface="Arial"/>
              <a:cs typeface="Arial"/>
              <a:sym typeface="Arial"/>
            </a:endParaRPr>
          </a:p>
        </p:txBody>
      </p:sp>
      <p:sp>
        <p:nvSpPr>
          <p:cNvPr id="105" name="Google Shape;105;p13"/>
          <p:cNvSpPr txBox="1">
            <a:spLocks noGrp="1"/>
          </p:cNvSpPr>
          <p:nvPr>
            <p:ph type="title"/>
          </p:nvPr>
        </p:nvSpPr>
        <p:spPr>
          <a:xfrm>
            <a:off x="228600" y="0"/>
            <a:ext cx="8686800" cy="750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Agenda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p:cNvSpPr txBox="1">
            <a:spLocks noGrp="1"/>
          </p:cNvSpPr>
          <p:nvPr>
            <p:ph type="body" idx="1"/>
          </p:nvPr>
        </p:nvSpPr>
        <p:spPr>
          <a:xfrm>
            <a:off x="224613" y="838211"/>
            <a:ext cx="8686800" cy="5132700"/>
          </a:xfrm>
          <a:prstGeom prst="rect">
            <a:avLst/>
          </a:prstGeom>
        </p:spPr>
        <p:txBody>
          <a:bodyPr spcFirstLastPara="1" wrap="square" lIns="91425" tIns="45700" rIns="91425" bIns="45700" anchor="t" anchorCtr="0">
            <a:noAutofit/>
          </a:bodyPr>
          <a:lstStyle/>
          <a:p>
            <a:pPr marL="914400" lvl="0" indent="-381000" algn="l" rtl="0">
              <a:spcBef>
                <a:spcPts val="480"/>
              </a:spcBef>
              <a:spcAft>
                <a:spcPts val="0"/>
              </a:spcAft>
              <a:buClr>
                <a:schemeClr val="dk2"/>
              </a:buClr>
              <a:buSzPts val="2400"/>
              <a:buChar char="●"/>
            </a:pPr>
            <a:r>
              <a:rPr lang="en-US">
                <a:solidFill>
                  <a:schemeClr val="dk2"/>
                </a:solidFill>
              </a:rPr>
              <a:t>Ask: </a:t>
            </a:r>
            <a:r>
              <a:rPr lang="en-US" b="1">
                <a:solidFill>
                  <a:schemeClr val="dk2"/>
                </a:solidFill>
              </a:rPr>
              <a:t>“</a:t>
            </a:r>
            <a:r>
              <a:rPr lang="en-US" b="1" u="sng">
                <a:solidFill>
                  <a:schemeClr val="dk2"/>
                </a:solidFill>
              </a:rPr>
              <a:t>How can I help?</a:t>
            </a:r>
            <a:r>
              <a:rPr lang="en-US" b="1">
                <a:solidFill>
                  <a:schemeClr val="dk2"/>
                </a:solidFill>
              </a:rPr>
              <a:t>”</a:t>
            </a:r>
            <a:endParaRPr b="1">
              <a:solidFill>
                <a:schemeClr val="dk2"/>
              </a:solidFill>
            </a:endParaRPr>
          </a:p>
          <a:p>
            <a:pPr marL="914400" lvl="0" indent="-381000" algn="l" rtl="0">
              <a:spcBef>
                <a:spcPts val="480"/>
              </a:spcBef>
              <a:spcAft>
                <a:spcPts val="0"/>
              </a:spcAft>
              <a:buClr>
                <a:schemeClr val="dk2"/>
              </a:buClr>
              <a:buSzPts val="2400"/>
              <a:buChar char="●"/>
            </a:pPr>
            <a:r>
              <a:rPr lang="en-US">
                <a:solidFill>
                  <a:schemeClr val="dk2"/>
                </a:solidFill>
              </a:rPr>
              <a:t>Don’t let the perfect be the enemy of the good, but…</a:t>
            </a:r>
            <a:endParaRPr>
              <a:solidFill>
                <a:schemeClr val="dk2"/>
              </a:solidFill>
            </a:endParaRPr>
          </a:p>
          <a:p>
            <a:pPr marL="1371600" lvl="1" indent="-355600" algn="l" rtl="0">
              <a:spcBef>
                <a:spcPts val="0"/>
              </a:spcBef>
              <a:spcAft>
                <a:spcPts val="0"/>
              </a:spcAft>
              <a:buClr>
                <a:schemeClr val="dk2"/>
              </a:buClr>
              <a:buSzPts val="2000"/>
              <a:buChar char="○"/>
            </a:pPr>
            <a:r>
              <a:rPr lang="en-US">
                <a:solidFill>
                  <a:schemeClr val="dk2"/>
                </a:solidFill>
              </a:rPr>
              <a:t>Don’t stop collecting feedback and iterating</a:t>
            </a:r>
            <a:endParaRPr>
              <a:solidFill>
                <a:schemeClr val="dk2"/>
              </a:solidFill>
            </a:endParaRPr>
          </a:p>
          <a:p>
            <a:pPr marL="914400" lvl="0" indent="-381000" algn="l" rtl="0">
              <a:spcBef>
                <a:spcPts val="1000"/>
              </a:spcBef>
              <a:spcAft>
                <a:spcPts val="0"/>
              </a:spcAft>
              <a:buClr>
                <a:schemeClr val="dk2"/>
              </a:buClr>
              <a:buSzPts val="2400"/>
              <a:buChar char="●"/>
            </a:pPr>
            <a:r>
              <a:rPr lang="en-US">
                <a:solidFill>
                  <a:schemeClr val="dk2"/>
                </a:solidFill>
              </a:rPr>
              <a:t>Stay flexible</a:t>
            </a:r>
            <a:endParaRPr>
              <a:solidFill>
                <a:schemeClr val="dk2"/>
              </a:solidFill>
            </a:endParaRPr>
          </a:p>
          <a:p>
            <a:pPr marL="914400" lvl="0" indent="-381000" algn="l" rtl="0">
              <a:spcBef>
                <a:spcPts val="1000"/>
              </a:spcBef>
              <a:spcAft>
                <a:spcPts val="0"/>
              </a:spcAft>
              <a:buClr>
                <a:schemeClr val="dk2"/>
              </a:buClr>
              <a:buSzPts val="2400"/>
              <a:buChar char="●"/>
            </a:pPr>
            <a:r>
              <a:rPr lang="en-US">
                <a:solidFill>
                  <a:schemeClr val="dk2"/>
                </a:solidFill>
              </a:rPr>
              <a:t>Spend time to save time</a:t>
            </a:r>
            <a:endParaRPr>
              <a:solidFill>
                <a:schemeClr val="dk2"/>
              </a:solidFill>
            </a:endParaRPr>
          </a:p>
          <a:p>
            <a:pPr marL="0" lvl="0" indent="0" algn="l" rtl="0">
              <a:spcBef>
                <a:spcPts val="1000"/>
              </a:spcBef>
              <a:spcAft>
                <a:spcPts val="0"/>
              </a:spcAft>
              <a:buNone/>
            </a:pPr>
            <a:endParaRPr b="1">
              <a:solidFill>
                <a:schemeClr val="dk2"/>
              </a:solidFill>
            </a:endParaRPr>
          </a:p>
          <a:p>
            <a:pPr marL="0" lvl="0" indent="0" algn="l" rtl="0">
              <a:spcBef>
                <a:spcPts val="480"/>
              </a:spcBef>
              <a:spcAft>
                <a:spcPts val="0"/>
              </a:spcAft>
              <a:buNone/>
            </a:pPr>
            <a:r>
              <a:rPr lang="en-US" b="1">
                <a:solidFill>
                  <a:schemeClr val="dk2"/>
                </a:solidFill>
              </a:rPr>
              <a:t>Contact Us</a:t>
            </a:r>
            <a:endParaRPr b="1">
              <a:solidFill>
                <a:schemeClr val="dk2"/>
              </a:solidFill>
            </a:endParaRPr>
          </a:p>
          <a:p>
            <a:pPr marL="457200" lvl="0" indent="-381000" algn="l" rtl="0">
              <a:spcBef>
                <a:spcPts val="480"/>
              </a:spcBef>
              <a:spcAft>
                <a:spcPts val="0"/>
              </a:spcAft>
              <a:buClr>
                <a:schemeClr val="dk2"/>
              </a:buClr>
              <a:buSzPts val="2400"/>
              <a:buChar char="●"/>
            </a:pPr>
            <a:r>
              <a:rPr lang="en-US">
                <a:solidFill>
                  <a:schemeClr val="dk2"/>
                </a:solidFill>
              </a:rPr>
              <a:t>Gerard Williams (FCC):</a:t>
            </a:r>
            <a:r>
              <a:rPr lang="en-US">
                <a:solidFill>
                  <a:srgbClr val="051AFF"/>
                </a:solidFill>
              </a:rPr>
              <a:t> </a:t>
            </a:r>
            <a:r>
              <a:rPr lang="en-US">
                <a:solidFill>
                  <a:srgbClr val="051AFF"/>
                </a:solidFill>
                <a:uFill>
                  <a:noFill/>
                </a:uFill>
                <a:hlinkClick r:id="rId3">
                  <a:extLst>
                    <a:ext uri="{A12FA001-AC4F-418D-AE19-62706E023703}">
                      <ahyp:hlinkClr xmlns:ahyp="http://schemas.microsoft.com/office/drawing/2018/hyperlinkcolor" val="tx"/>
                    </a:ext>
                  </a:extLst>
                </a:hlinkClick>
              </a:rPr>
              <a:t>gerard.williams@fcc.gov</a:t>
            </a:r>
            <a:endParaRPr>
              <a:solidFill>
                <a:srgbClr val="051AFF"/>
              </a:solidFill>
            </a:endParaRPr>
          </a:p>
          <a:p>
            <a:pPr>
              <a:spcBef>
                <a:spcPts val="0"/>
              </a:spcBef>
              <a:buClr>
                <a:schemeClr val="dk2"/>
              </a:buClr>
              <a:buChar char="●"/>
            </a:pPr>
            <a:r>
              <a:rPr lang="en-US">
                <a:solidFill>
                  <a:schemeClr val="dk2"/>
                </a:solidFill>
              </a:rPr>
              <a:t>Brandon Pace (DHS): </a:t>
            </a:r>
            <a:r>
              <a:rPr lang="en-US">
                <a:solidFill>
                  <a:srgbClr val="051AFF"/>
                </a:solidFill>
                <a:uFill>
                  <a:noFill/>
                </a:uFill>
                <a:hlinkClick r:id="rId4">
                  <a:extLst>
                    <a:ext uri="{A12FA001-AC4F-418D-AE19-62706E023703}">
                      <ahyp:hlinkClr xmlns:ahyp="http://schemas.microsoft.com/office/drawing/2018/hyperlinkcolor" val="tx"/>
                    </a:ext>
                  </a:extLst>
                </a:hlinkClick>
              </a:rPr>
              <a:t>Brandon.Pace@hq.dhs.gov</a:t>
            </a:r>
            <a:r>
              <a:rPr lang="en-US">
                <a:solidFill>
                  <a:srgbClr val="051AFF"/>
                </a:solidFill>
              </a:rPr>
              <a:t> </a:t>
            </a:r>
            <a:endParaRPr>
              <a:solidFill>
                <a:srgbClr val="051AFF"/>
              </a:solidFill>
            </a:endParaRPr>
          </a:p>
          <a:p>
            <a:pPr>
              <a:spcBef>
                <a:spcPts val="0"/>
              </a:spcBef>
              <a:buClr>
                <a:schemeClr val="dk2"/>
              </a:buClr>
              <a:buChar char="●"/>
            </a:pPr>
            <a:r>
              <a:rPr lang="en-US">
                <a:solidFill>
                  <a:schemeClr val="dk2"/>
                </a:solidFill>
              </a:rPr>
              <a:t>Archived Presentation:</a:t>
            </a:r>
            <a:r>
              <a:rPr lang="en-US">
                <a:solidFill>
                  <a:srgbClr val="051AFF"/>
                </a:solidFill>
              </a:rPr>
              <a:t> </a:t>
            </a:r>
            <a:br>
              <a:rPr lang="en-US">
                <a:solidFill>
                  <a:srgbClr val="051AFF"/>
                </a:solidFill>
              </a:rPr>
            </a:br>
            <a:r>
              <a:rPr lang="en-US">
                <a:solidFill>
                  <a:srgbClr val="051AFF"/>
                </a:solidFill>
                <a:uFill>
                  <a:noFill/>
                </a:uFill>
                <a:hlinkClick r:id="rId5">
                  <a:extLst>
                    <a:ext uri="{A12FA001-AC4F-418D-AE19-62706E023703}">
                      <ahyp:hlinkClr xmlns:ahyp="http://schemas.microsoft.com/office/drawing/2018/hyperlinkcolor" val="tx"/>
                    </a:ext>
                  </a:extLst>
                </a:hlinkClick>
              </a:rPr>
              <a:t>https://www.accessibilityonline.org/cioc-508/archives/110839</a:t>
            </a:r>
            <a:r>
              <a:rPr lang="en-US">
                <a:solidFill>
                  <a:srgbClr val="051AFF"/>
                </a:solidFill>
                <a:uFill>
                  <a:noFill/>
                </a:uFill>
              </a:rPr>
              <a:t> </a:t>
            </a:r>
            <a:endParaRPr>
              <a:solidFill>
                <a:srgbClr val="051AFF"/>
              </a:solidFill>
            </a:endParaRPr>
          </a:p>
        </p:txBody>
      </p:sp>
      <p:sp>
        <p:nvSpPr>
          <p:cNvPr id="478" name="Google Shape;478;p51"/>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Wrap Up</a:t>
            </a:r>
            <a:endParaRPr dirty="0"/>
          </a:p>
        </p:txBody>
      </p:sp>
      <p:sp>
        <p:nvSpPr>
          <p:cNvPr id="479" name="Google Shape;479;p51"/>
          <p:cNvSpPr txBox="1">
            <a:spLocks noGrp="1"/>
          </p:cNvSpPr>
          <p:nvPr>
            <p:ph type="sldNum" idx="12"/>
          </p:nvPr>
        </p:nvSpPr>
        <p:spPr>
          <a:xfrm>
            <a:off x="7006413" y="5970900"/>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4"/>
          <p:cNvSpPr txBox="1">
            <a:spLocks noGrp="1"/>
          </p:cNvSpPr>
          <p:nvPr>
            <p:ph type="body" idx="1"/>
          </p:nvPr>
        </p:nvSpPr>
        <p:spPr>
          <a:xfrm>
            <a:off x="228600" y="1744325"/>
            <a:ext cx="8686800" cy="3681900"/>
          </a:xfrm>
          <a:prstGeom prst="rect">
            <a:avLst/>
          </a:prstGeom>
          <a:noFill/>
          <a:ln>
            <a:noFill/>
          </a:ln>
        </p:spPr>
        <p:txBody>
          <a:bodyPr spcFirstLastPara="1" wrap="square" lIns="91425" tIns="45700" rIns="91425" bIns="45700" anchor="ctr" anchorCtr="0">
            <a:noAutofit/>
          </a:bodyPr>
          <a:lstStyle/>
          <a:p>
            <a:pPr marL="0" lvl="0" indent="0" algn="ctr" rtl="0">
              <a:spcBef>
                <a:spcPts val="400"/>
              </a:spcBef>
              <a:spcAft>
                <a:spcPts val="0"/>
              </a:spcAft>
              <a:buNone/>
            </a:pPr>
            <a:r>
              <a:rPr lang="en-US" sz="3000"/>
              <a:t>For most people, technology makes things </a:t>
            </a:r>
            <a:r>
              <a:rPr lang="en-US" sz="3000" b="1" i="1"/>
              <a:t>easier</a:t>
            </a:r>
            <a:r>
              <a:rPr lang="en-US" sz="3000" b="1"/>
              <a:t>. </a:t>
            </a:r>
            <a:br>
              <a:rPr lang="en-US" sz="3000" b="1"/>
            </a:br>
            <a:br>
              <a:rPr lang="en-US" sz="3000" b="1"/>
            </a:br>
            <a:r>
              <a:rPr lang="en-US" sz="3000"/>
              <a:t>For people with disabilities, however, </a:t>
            </a:r>
            <a:br>
              <a:rPr lang="en-US" sz="3000"/>
            </a:br>
            <a:r>
              <a:rPr lang="en-US" sz="3000"/>
              <a:t>technology makes things</a:t>
            </a:r>
            <a:r>
              <a:rPr lang="en-US" sz="3000" b="1"/>
              <a:t> </a:t>
            </a:r>
            <a:r>
              <a:rPr lang="en-US" sz="3000" b="1" i="1"/>
              <a:t>possible</a:t>
            </a:r>
            <a:r>
              <a:rPr lang="en-US" sz="3000" b="1"/>
              <a:t>.</a:t>
            </a:r>
            <a:endParaRPr sz="3000" b="1"/>
          </a:p>
          <a:p>
            <a:pPr marL="0" lvl="0" indent="0" algn="ctr" rtl="0">
              <a:spcBef>
                <a:spcPts val="400"/>
              </a:spcBef>
              <a:spcAft>
                <a:spcPts val="0"/>
              </a:spcAft>
              <a:buNone/>
            </a:pPr>
            <a:endParaRPr sz="3000" b="1"/>
          </a:p>
          <a:p>
            <a:pPr marL="0" lvl="0" indent="0" algn="ctr" rtl="0">
              <a:spcBef>
                <a:spcPts val="400"/>
              </a:spcBef>
              <a:spcAft>
                <a:spcPts val="0"/>
              </a:spcAft>
              <a:buNone/>
            </a:pPr>
            <a:r>
              <a:rPr lang="en-US" sz="1800"/>
              <a:t>Mary Pat Radabaugh</a:t>
            </a:r>
            <a:endParaRPr sz="1800"/>
          </a:p>
          <a:p>
            <a:pPr marL="0" lvl="0" indent="0" algn="ctr" rtl="0">
              <a:spcBef>
                <a:spcPts val="400"/>
              </a:spcBef>
              <a:spcAft>
                <a:spcPts val="0"/>
              </a:spcAft>
              <a:buNone/>
            </a:pPr>
            <a:r>
              <a:rPr lang="en-US" sz="1800"/>
              <a:t> Director of IBM’s National Support Center for People with Disabilities</a:t>
            </a:r>
            <a:endParaRPr sz="1800"/>
          </a:p>
          <a:p>
            <a:pPr marL="0" lvl="0" indent="0" algn="ctr" rtl="0">
              <a:spcBef>
                <a:spcPts val="400"/>
              </a:spcBef>
              <a:spcAft>
                <a:spcPts val="0"/>
              </a:spcAft>
              <a:buNone/>
            </a:pPr>
            <a:r>
              <a:rPr lang="en-US" sz="1800"/>
              <a:t>1998</a:t>
            </a:r>
            <a:endParaRPr sz="1800"/>
          </a:p>
        </p:txBody>
      </p:sp>
      <p:sp>
        <p:nvSpPr>
          <p:cNvPr id="112" name="Google Shape;112;p14"/>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lt1"/>
                </a:solidFill>
                <a:latin typeface="Arial"/>
                <a:ea typeface="Arial"/>
                <a:cs typeface="Arial"/>
                <a:sym typeface="Arial"/>
              </a:rPr>
              <a:t>5</a:t>
            </a:fld>
            <a:endParaRPr sz="1400" b="0" i="0" u="none" strike="noStrike" cap="none">
              <a:solidFill>
                <a:schemeClr val="lt1"/>
              </a:solidFill>
              <a:latin typeface="Arial"/>
              <a:ea typeface="Arial"/>
              <a:cs typeface="Arial"/>
              <a:sym typeface="Arial"/>
            </a:endParaRPr>
          </a:p>
        </p:txBody>
      </p:sp>
      <p:sp>
        <p:nvSpPr>
          <p:cNvPr id="113" name="Google Shape;113;p14"/>
          <p:cNvSpPr txBox="1">
            <a:spLocks noGrp="1"/>
          </p:cNvSpPr>
          <p:nvPr>
            <p:ph type="title"/>
          </p:nvPr>
        </p:nvSpPr>
        <p:spPr>
          <a:xfrm>
            <a:off x="228600" y="0"/>
            <a:ext cx="8686800" cy="750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Quote to share</a:t>
            </a:r>
            <a:endParaRPr/>
          </a:p>
        </p:txBody>
      </p:sp>
      <p:sp>
        <p:nvSpPr>
          <p:cNvPr id="114" name="Google Shape;114;p14"/>
          <p:cNvSpPr/>
          <p:nvPr/>
        </p:nvSpPr>
        <p:spPr>
          <a:xfrm>
            <a:off x="228608" y="806225"/>
            <a:ext cx="1217189" cy="112578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
        <p:nvSpPr>
          <p:cNvPr id="115" name="Google Shape;115;p14"/>
          <p:cNvSpPr/>
          <p:nvPr/>
        </p:nvSpPr>
        <p:spPr>
          <a:xfrm>
            <a:off x="7735445" y="4983538"/>
            <a:ext cx="1316086" cy="121724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6" descr="Graphic of 3 different situations:  Equality (with three people, of differing heights, all reaching for the same blackboard, which is several feet up from the floor.  A wheelchair user cannot reach the board. A short man can barely reach the bottom of the board.  A tall woman can reach the middle of the Board.  Scenario 2 - Accommodation - shows the same 3 people, all raised on platforms of different heights so that they can all draw on the blackboard at the same height. Scenario 3 - Accessibility -- the blackboard is lowered so that it is closer to the floor. Everyone can use it from their own starting position."/>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23850" y="827100"/>
            <a:ext cx="8686801" cy="2819445"/>
          </a:xfrm>
          <a:prstGeom prst="rect">
            <a:avLst/>
          </a:prstGeom>
          <a:noFill/>
          <a:ln>
            <a:noFill/>
          </a:ln>
        </p:spPr>
      </p:pic>
      <p:sp>
        <p:nvSpPr>
          <p:cNvPr id="131" name="Google Shape;131;p16"/>
          <p:cNvSpPr txBox="1">
            <a:spLocks noGrp="1"/>
          </p:cNvSpPr>
          <p:nvPr>
            <p:ph type="body" idx="1"/>
          </p:nvPr>
        </p:nvSpPr>
        <p:spPr>
          <a:xfrm>
            <a:off x="223850" y="3505200"/>
            <a:ext cx="8686800" cy="27042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400"/>
              </a:spcBef>
              <a:spcAft>
                <a:spcPts val="0"/>
              </a:spcAft>
              <a:buNone/>
            </a:pPr>
            <a:r>
              <a:rPr lang="en-US" sz="3300" b="1"/>
              <a:t>Accommodation</a:t>
            </a:r>
            <a:r>
              <a:rPr lang="en-US" sz="3300"/>
              <a:t> is</a:t>
            </a:r>
            <a:r>
              <a:rPr lang="en-US" sz="3300" b="1"/>
              <a:t> </a:t>
            </a:r>
            <a:r>
              <a:rPr lang="en-US" sz="3300" b="1" u="sng"/>
              <a:t>not</a:t>
            </a:r>
            <a:r>
              <a:rPr lang="en-US" sz="3300"/>
              <a:t> the same as </a:t>
            </a:r>
            <a:r>
              <a:rPr lang="en-US" sz="3300" b="1"/>
              <a:t>accessibility</a:t>
            </a:r>
            <a:r>
              <a:rPr lang="en-US" sz="3300"/>
              <a:t>.</a:t>
            </a:r>
            <a:endParaRPr sz="3300"/>
          </a:p>
          <a:p>
            <a:pPr marL="457200" lvl="0" indent="-368300" algn="l" rtl="0">
              <a:spcBef>
                <a:spcPts val="0"/>
              </a:spcBef>
              <a:spcAft>
                <a:spcPts val="0"/>
              </a:spcAft>
              <a:buSzPts val="2200"/>
              <a:buChar char="●"/>
            </a:pPr>
            <a:r>
              <a:rPr lang="en-US" sz="2200"/>
              <a:t>Accommodations are for </a:t>
            </a:r>
            <a:r>
              <a:rPr lang="en-US" sz="2200" b="1"/>
              <a:t>individuals</a:t>
            </a:r>
            <a:r>
              <a:rPr lang="en-US" sz="2200"/>
              <a:t> and are </a:t>
            </a:r>
            <a:r>
              <a:rPr lang="en-US" sz="2200" b="1"/>
              <a:t>reactive</a:t>
            </a:r>
            <a:r>
              <a:rPr lang="en-US" sz="2200"/>
              <a:t>.</a:t>
            </a:r>
            <a:endParaRPr sz="2200"/>
          </a:p>
          <a:p>
            <a:pPr marL="457200" lvl="0" indent="-368300" algn="l" rtl="0">
              <a:spcBef>
                <a:spcPts val="1000"/>
              </a:spcBef>
              <a:spcAft>
                <a:spcPts val="0"/>
              </a:spcAft>
              <a:buSzPts val="2200"/>
              <a:buChar char="●"/>
            </a:pPr>
            <a:r>
              <a:rPr lang="en-US" sz="2200"/>
              <a:t>Accessibility is for </a:t>
            </a:r>
            <a:r>
              <a:rPr lang="en-US" sz="2200" b="1"/>
              <a:t>populations</a:t>
            </a:r>
            <a:r>
              <a:rPr lang="en-US" sz="2200"/>
              <a:t> and is </a:t>
            </a:r>
            <a:r>
              <a:rPr lang="en-US" sz="2200" b="1"/>
              <a:t>proactive</a:t>
            </a:r>
            <a:r>
              <a:rPr lang="en-US" sz="2200"/>
              <a:t>. </a:t>
            </a:r>
            <a:endParaRPr sz="2200"/>
          </a:p>
          <a:p>
            <a:pPr marL="457200" lvl="0" indent="-368300" algn="l" rtl="0">
              <a:spcBef>
                <a:spcPts val="1000"/>
              </a:spcBef>
              <a:spcAft>
                <a:spcPts val="0"/>
              </a:spcAft>
              <a:buSzPts val="2200"/>
              <a:buChar char="●"/>
            </a:pPr>
            <a:r>
              <a:rPr lang="en-US" sz="2200"/>
              <a:t>Accessibility should make content </a:t>
            </a:r>
            <a:r>
              <a:rPr lang="en-US" sz="2200" b="1"/>
              <a:t>available to all,</a:t>
            </a:r>
            <a:r>
              <a:rPr lang="en-US" sz="2200"/>
              <a:t> in equally effective ways, at the </a:t>
            </a:r>
            <a:r>
              <a:rPr lang="en-US" sz="2200" b="1"/>
              <a:t>same time</a:t>
            </a:r>
            <a:r>
              <a:rPr lang="en-US" sz="2200"/>
              <a:t>. </a:t>
            </a:r>
            <a:endParaRPr sz="2200"/>
          </a:p>
          <a:p>
            <a:pPr marL="457200" lvl="0" indent="-368300" algn="l" rtl="0">
              <a:spcBef>
                <a:spcPts val="1000"/>
              </a:spcBef>
              <a:spcAft>
                <a:spcPts val="1000"/>
              </a:spcAft>
              <a:buSzPts val="2200"/>
              <a:buChar char="●"/>
            </a:pPr>
            <a:r>
              <a:rPr lang="en-US" sz="2200"/>
              <a:t>Accessibility is the goal, accommodations are just tools to reach it.</a:t>
            </a:r>
            <a:endParaRPr sz="2200"/>
          </a:p>
        </p:txBody>
      </p:sp>
      <p:sp>
        <p:nvSpPr>
          <p:cNvPr id="132" name="Google Shape;132;p16"/>
          <p:cNvSpPr txBox="1">
            <a:spLocks noGrp="1"/>
          </p:cNvSpPr>
          <p:nvPr>
            <p:ph type="sldNum" idx="12"/>
          </p:nvPr>
        </p:nvSpPr>
        <p:spPr>
          <a:xfrm>
            <a:off x="7005638" y="5972175"/>
            <a:ext cx="1905000" cy="2286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sz="1400" b="0" i="0" u="none" strike="noStrike" cap="none">
                <a:solidFill>
                  <a:schemeClr val="lt1"/>
                </a:solidFill>
                <a:latin typeface="Arial"/>
                <a:ea typeface="Arial"/>
                <a:cs typeface="Arial"/>
                <a:sym typeface="Arial"/>
              </a:rPr>
              <a:t>6</a:t>
            </a:fld>
            <a:endParaRPr sz="1400" b="0" i="0" u="none" strike="noStrike" cap="none">
              <a:solidFill>
                <a:schemeClr val="lt1"/>
              </a:solidFill>
              <a:latin typeface="Arial"/>
              <a:ea typeface="Arial"/>
              <a:cs typeface="Arial"/>
              <a:sym typeface="Arial"/>
            </a:endParaRPr>
          </a:p>
        </p:txBody>
      </p:sp>
      <p:sp>
        <p:nvSpPr>
          <p:cNvPr id="133" name="Google Shape;133;p16"/>
          <p:cNvSpPr txBox="1">
            <a:spLocks noGrp="1"/>
          </p:cNvSpPr>
          <p:nvPr>
            <p:ph type="title"/>
          </p:nvPr>
        </p:nvSpPr>
        <p:spPr>
          <a:xfrm>
            <a:off x="228600" y="0"/>
            <a:ext cx="8686800" cy="750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Reminder...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a:spLocks noGrp="1"/>
          </p:cNvSpPr>
          <p:nvPr>
            <p:ph type="body" idx="1"/>
          </p:nvPr>
        </p:nvSpPr>
        <p:spPr>
          <a:xfrm>
            <a:off x="224613" y="838211"/>
            <a:ext cx="8686800" cy="51327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a:t>Platform limitations (Technical)</a:t>
            </a:r>
            <a:endParaRPr/>
          </a:p>
          <a:p>
            <a:pPr marL="457200" lvl="0" indent="-381000" algn="l" rtl="0">
              <a:spcBef>
                <a:spcPts val="0"/>
              </a:spcBef>
              <a:spcAft>
                <a:spcPts val="0"/>
              </a:spcAft>
              <a:buSzPts val="2400"/>
              <a:buChar char="●"/>
            </a:pPr>
            <a:r>
              <a:rPr lang="en-US"/>
              <a:t>Environmental limitations (Security, budgetary)</a:t>
            </a:r>
            <a:endParaRPr/>
          </a:p>
          <a:p>
            <a:pPr marL="457200" lvl="0" indent="-381000" algn="l" rtl="0">
              <a:spcBef>
                <a:spcPts val="0"/>
              </a:spcBef>
              <a:spcAft>
                <a:spcPts val="0"/>
              </a:spcAft>
              <a:buSzPts val="2400"/>
              <a:buChar char="●"/>
            </a:pPr>
            <a:r>
              <a:rPr lang="en-US"/>
              <a:t>Licensing limitations</a:t>
            </a:r>
            <a:endParaRPr/>
          </a:p>
          <a:p>
            <a:pPr marL="914400" lvl="1" indent="-355600" algn="l" rtl="0">
              <a:spcBef>
                <a:spcPts val="0"/>
              </a:spcBef>
              <a:spcAft>
                <a:spcPts val="0"/>
              </a:spcAft>
              <a:buSzPts val="2000"/>
              <a:buChar char="○"/>
            </a:pPr>
            <a:r>
              <a:rPr lang="en-US"/>
              <a:t>Some features not uniformly available (e.g. </a:t>
            </a:r>
            <a:r>
              <a:rPr lang="en-US">
                <a:solidFill>
                  <a:schemeClr val="accent2"/>
                </a:solidFill>
              </a:rPr>
              <a:t>higher-tier licenses)</a:t>
            </a:r>
            <a:r>
              <a:rPr lang="en-US"/>
              <a:t>. </a:t>
            </a:r>
            <a:endParaRPr/>
          </a:p>
          <a:p>
            <a:pPr marL="457200" lvl="0" indent="-381000" algn="l" rtl="0">
              <a:spcBef>
                <a:spcPts val="0"/>
              </a:spcBef>
              <a:spcAft>
                <a:spcPts val="0"/>
              </a:spcAft>
              <a:buSzPts val="2400"/>
              <a:buChar char="●"/>
            </a:pPr>
            <a:r>
              <a:rPr lang="en-US"/>
              <a:t>Diverse access methods/user interface (UI)</a:t>
            </a:r>
            <a:endParaRPr/>
          </a:p>
          <a:p>
            <a:pPr marL="914400" lvl="1" indent="-355600" algn="l" rtl="0">
              <a:spcBef>
                <a:spcPts val="0"/>
              </a:spcBef>
              <a:spcAft>
                <a:spcPts val="0"/>
              </a:spcAft>
              <a:buSzPts val="2000"/>
              <a:buChar char="○"/>
            </a:pPr>
            <a:r>
              <a:rPr lang="en-US"/>
              <a:t>Inconsistent user experience</a:t>
            </a:r>
            <a:endParaRPr/>
          </a:p>
          <a:p>
            <a:pPr marL="457200" lvl="0" indent="-381000" algn="l" rtl="0">
              <a:spcBef>
                <a:spcPts val="0"/>
              </a:spcBef>
              <a:spcAft>
                <a:spcPts val="0"/>
              </a:spcAft>
              <a:buSzPts val="2400"/>
              <a:buChar char="●"/>
            </a:pPr>
            <a:r>
              <a:rPr lang="en-US"/>
              <a:t>Limited ability to provide technical support</a:t>
            </a:r>
            <a:endParaRPr/>
          </a:p>
          <a:p>
            <a:pPr marL="914400" lvl="1" indent="-355600" algn="l" rtl="0">
              <a:spcBef>
                <a:spcPts val="0"/>
              </a:spcBef>
              <a:spcAft>
                <a:spcPts val="0"/>
              </a:spcAft>
              <a:buSzPts val="2000"/>
              <a:buChar char="○"/>
            </a:pPr>
            <a:r>
              <a:rPr lang="en-US"/>
              <a:t>Screen share does not share screen share tools</a:t>
            </a:r>
            <a:endParaRPr/>
          </a:p>
          <a:p>
            <a:pPr marL="457200" lvl="0" indent="-381000" algn="l" rtl="0">
              <a:spcBef>
                <a:spcPts val="0"/>
              </a:spcBef>
              <a:spcAft>
                <a:spcPts val="0"/>
              </a:spcAft>
              <a:buSzPts val="2400"/>
              <a:buChar char="●"/>
            </a:pPr>
            <a:r>
              <a:rPr lang="en-US"/>
              <a:t>Turn taking awkwardness </a:t>
            </a:r>
            <a:endParaRPr/>
          </a:p>
          <a:p>
            <a:pPr marL="914400" lvl="1" indent="-355600" algn="l" rtl="0">
              <a:spcBef>
                <a:spcPts val="0"/>
              </a:spcBef>
              <a:spcAft>
                <a:spcPts val="0"/>
              </a:spcAft>
              <a:buSzPts val="2000"/>
              <a:buChar char="○"/>
            </a:pPr>
            <a:r>
              <a:rPr lang="en-US"/>
              <a:t>Lack of access to conversational cues</a:t>
            </a:r>
            <a:endParaRPr/>
          </a:p>
          <a:p>
            <a:pPr marL="457200" lvl="0" indent="-381000" algn="l" rtl="0">
              <a:spcBef>
                <a:spcPts val="0"/>
              </a:spcBef>
              <a:spcAft>
                <a:spcPts val="0"/>
              </a:spcAft>
              <a:buSzPts val="2400"/>
              <a:buChar char="●"/>
            </a:pPr>
            <a:r>
              <a:rPr lang="en-US"/>
              <a:t>Conflicting accommodations</a:t>
            </a:r>
            <a:endParaRPr/>
          </a:p>
          <a:p>
            <a:pPr marL="914400" lvl="1" indent="-355600" algn="l" rtl="0">
              <a:spcBef>
                <a:spcPts val="0"/>
              </a:spcBef>
              <a:spcAft>
                <a:spcPts val="0"/>
              </a:spcAft>
              <a:buSzPts val="2000"/>
              <a:buChar char="○"/>
            </a:pPr>
            <a:r>
              <a:rPr lang="en-US"/>
              <a:t>Limited screen space and bandwidth</a:t>
            </a:r>
            <a:endParaRPr/>
          </a:p>
          <a:p>
            <a:pPr marL="457200" lvl="0" indent="-381000" algn="l" rtl="0">
              <a:spcBef>
                <a:spcPts val="0"/>
              </a:spcBef>
              <a:spcAft>
                <a:spcPts val="0"/>
              </a:spcAft>
              <a:buSzPts val="2400"/>
              <a:buChar char="●"/>
            </a:pPr>
            <a:r>
              <a:rPr lang="en-US"/>
              <a:t>Lack of experience and/or training</a:t>
            </a:r>
            <a:endParaRPr/>
          </a:p>
        </p:txBody>
      </p:sp>
      <p:sp>
        <p:nvSpPr>
          <p:cNvPr id="140" name="Google Shape;140;p17"/>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Virtual Meetings: Challenges</a:t>
            </a:r>
            <a:endParaRPr/>
          </a:p>
        </p:txBody>
      </p:sp>
      <p:sp>
        <p:nvSpPr>
          <p:cNvPr id="141" name="Google Shape;141;p17"/>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graphicFrame>
        <p:nvGraphicFramePr>
          <p:cNvPr id="142" name="Google Shape;142;p17" descr="Low contrast, low demand box = contains a red minus sign"/>
          <p:cNvGraphicFramePr/>
          <p:nvPr>
            <p:extLst>
              <p:ext uri="{D42A27DB-BD31-4B8C-83A1-F6EECF244321}">
                <p14:modId xmlns:p14="http://schemas.microsoft.com/office/powerpoint/2010/main" val="1831605824"/>
              </p:ext>
            </p:extLst>
          </p:nvPr>
        </p:nvGraphicFramePr>
        <p:xfrm>
          <a:off x="5883975" y="4072425"/>
          <a:ext cx="2838200" cy="1800450"/>
        </p:xfrm>
        <a:graphic>
          <a:graphicData uri="http://schemas.openxmlformats.org/drawingml/2006/table">
            <a:tbl>
              <a:tblPr firstRow="1">
                <a:noFill/>
                <a:tableStyleId>{870D2AE3-6FDB-45D7-AD71-FC6F2944F5A5}</a:tableStyleId>
              </a:tblPr>
              <a:tblGrid>
                <a:gridCol w="1419100">
                  <a:extLst>
                    <a:ext uri="{9D8B030D-6E8A-4147-A177-3AD203B41FA5}">
                      <a16:colId xmlns:a16="http://schemas.microsoft.com/office/drawing/2014/main" val="20000"/>
                    </a:ext>
                  </a:extLst>
                </a:gridCol>
                <a:gridCol w="1419100">
                  <a:extLst>
                    <a:ext uri="{9D8B030D-6E8A-4147-A177-3AD203B41FA5}">
                      <a16:colId xmlns:a16="http://schemas.microsoft.com/office/drawing/2014/main" val="20001"/>
                    </a:ext>
                  </a:extLst>
                </a:gridCol>
              </a:tblGrid>
              <a:tr h="9002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9002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
        <p:nvSpPr>
          <p:cNvPr id="143" name="Google Shape;143;p17"/>
          <p:cNvSpPr txBox="1"/>
          <p:nvPr/>
        </p:nvSpPr>
        <p:spPr>
          <a:xfrm>
            <a:off x="5946175" y="3716925"/>
            <a:ext cx="2681400" cy="2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Low              </a:t>
            </a:r>
            <a:r>
              <a:rPr lang="en-US" b="1">
                <a:latin typeface="Calibri"/>
                <a:ea typeface="Calibri"/>
                <a:cs typeface="Calibri"/>
                <a:sym typeface="Calibri"/>
              </a:rPr>
              <a:t>Demands</a:t>
            </a:r>
            <a:r>
              <a:rPr lang="en-US">
                <a:latin typeface="Calibri"/>
                <a:ea typeface="Calibri"/>
                <a:cs typeface="Calibri"/>
                <a:sym typeface="Calibri"/>
              </a:rPr>
              <a:t>              High</a:t>
            </a:r>
            <a:endParaRPr>
              <a:latin typeface="Calibri"/>
              <a:ea typeface="Calibri"/>
              <a:cs typeface="Calibri"/>
              <a:sym typeface="Calibri"/>
            </a:endParaRPr>
          </a:p>
        </p:txBody>
      </p:sp>
      <p:sp>
        <p:nvSpPr>
          <p:cNvPr id="144" name="Google Shape;144;p17"/>
          <p:cNvSpPr txBox="1"/>
          <p:nvPr/>
        </p:nvSpPr>
        <p:spPr>
          <a:xfrm rot="-5400000">
            <a:off x="4549600" y="4701650"/>
            <a:ext cx="2157600" cy="2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Low      </a:t>
            </a:r>
            <a:r>
              <a:rPr lang="en-US" b="1">
                <a:latin typeface="Calibri"/>
                <a:ea typeface="Calibri"/>
                <a:cs typeface="Calibri"/>
                <a:sym typeface="Calibri"/>
              </a:rPr>
              <a:t>Controls</a:t>
            </a:r>
            <a:r>
              <a:rPr lang="en-US">
                <a:latin typeface="Calibri"/>
                <a:ea typeface="Calibri"/>
                <a:cs typeface="Calibri"/>
                <a:sym typeface="Calibri"/>
              </a:rPr>
              <a:t>      High</a:t>
            </a:r>
            <a:endParaRPr>
              <a:latin typeface="Calibri"/>
              <a:ea typeface="Calibri"/>
              <a:cs typeface="Calibri"/>
              <a:sym typeface="Calibri"/>
            </a:endParaRPr>
          </a:p>
        </p:txBody>
      </p:sp>
      <p:sp>
        <p:nvSpPr>
          <p:cNvPr id="145" name="Google Shape;145;p17" descr="Low control, low demand - red minus sign"/>
          <p:cNvSpPr/>
          <p:nvPr/>
        </p:nvSpPr>
        <p:spPr>
          <a:xfrm>
            <a:off x="7615418" y="5125625"/>
            <a:ext cx="837600" cy="555000"/>
          </a:xfrm>
          <a:prstGeom prst="mathMinus">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7" descr="High controls, high demand - contains green plus sign "/>
          <p:cNvSpPr/>
          <p:nvPr/>
        </p:nvSpPr>
        <p:spPr>
          <a:xfrm>
            <a:off x="7659325" y="4213750"/>
            <a:ext cx="700800" cy="700800"/>
          </a:xfrm>
          <a:prstGeom prst="mathPlus">
            <a:avLst>
              <a:gd name="adj1" fmla="val 2352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8"/>
          <p:cNvSpPr txBox="1">
            <a:spLocks noGrp="1"/>
          </p:cNvSpPr>
          <p:nvPr>
            <p:ph type="body" idx="1"/>
          </p:nvPr>
        </p:nvSpPr>
        <p:spPr>
          <a:xfrm>
            <a:off x="224613" y="838211"/>
            <a:ext cx="8686800" cy="51327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a:t>Interface customization</a:t>
            </a:r>
            <a:endParaRPr/>
          </a:p>
          <a:p>
            <a:pPr marL="457200" lvl="0" indent="-381000" algn="l" rtl="0">
              <a:spcBef>
                <a:spcPts val="1000"/>
              </a:spcBef>
              <a:spcAft>
                <a:spcPts val="0"/>
              </a:spcAft>
              <a:buSzPts val="2400"/>
              <a:buChar char="●"/>
            </a:pPr>
            <a:r>
              <a:rPr lang="en-US"/>
              <a:t>User control of Assistive Technology</a:t>
            </a:r>
            <a:endParaRPr/>
          </a:p>
          <a:p>
            <a:pPr marL="457200" lvl="0" indent="-381000" algn="l" rtl="0">
              <a:spcBef>
                <a:spcPts val="1000"/>
              </a:spcBef>
              <a:spcAft>
                <a:spcPts val="0"/>
              </a:spcAft>
              <a:buSzPts val="2400"/>
              <a:buChar char="●"/>
            </a:pPr>
            <a:r>
              <a:rPr lang="en-US"/>
              <a:t>Expanded pool of participants</a:t>
            </a:r>
            <a:endParaRPr/>
          </a:p>
          <a:p>
            <a:pPr marL="914400" lvl="1" indent="-355600" algn="l" rtl="0">
              <a:spcBef>
                <a:spcPts val="0"/>
              </a:spcBef>
              <a:spcAft>
                <a:spcPts val="0"/>
              </a:spcAft>
              <a:buSzPts val="2000"/>
              <a:buChar char="○"/>
            </a:pPr>
            <a:r>
              <a:rPr lang="en-US"/>
              <a:t>Geographic, disability, time</a:t>
            </a:r>
            <a:endParaRPr/>
          </a:p>
          <a:p>
            <a:pPr marL="457200" lvl="0" indent="-381000" algn="l" rtl="0">
              <a:spcBef>
                <a:spcPts val="1000"/>
              </a:spcBef>
              <a:spcAft>
                <a:spcPts val="0"/>
              </a:spcAft>
              <a:buSzPts val="2400"/>
              <a:buChar char="●"/>
            </a:pPr>
            <a:r>
              <a:rPr lang="en-US"/>
              <a:t>Productivity </a:t>
            </a:r>
            <a:endParaRPr/>
          </a:p>
          <a:p>
            <a:pPr marL="457200" lvl="0" indent="-381000" algn="l" rtl="0">
              <a:spcBef>
                <a:spcPts val="1000"/>
              </a:spcBef>
              <a:spcAft>
                <a:spcPts val="0"/>
              </a:spcAft>
              <a:buSzPts val="2400"/>
              <a:buChar char="●"/>
            </a:pPr>
            <a:r>
              <a:rPr lang="en-US"/>
              <a:t>Richer remote interactions (as opposed to “conference call”)</a:t>
            </a:r>
            <a:endParaRPr/>
          </a:p>
          <a:p>
            <a:pPr marL="457200" lvl="0" indent="-381000" algn="l" rtl="0">
              <a:spcBef>
                <a:spcPts val="1000"/>
              </a:spcBef>
              <a:spcAft>
                <a:spcPts val="1000"/>
              </a:spcAft>
              <a:buSzPts val="2400"/>
              <a:buChar char="●"/>
            </a:pPr>
            <a:r>
              <a:rPr lang="en-US"/>
              <a:t>…?</a:t>
            </a:r>
            <a:endParaRPr/>
          </a:p>
        </p:txBody>
      </p:sp>
      <p:sp>
        <p:nvSpPr>
          <p:cNvPr id="153" name="Google Shape;153;p18"/>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Virtual Meetings: Opportunities</a:t>
            </a:r>
            <a:endParaRPr/>
          </a:p>
        </p:txBody>
      </p:sp>
      <p:sp>
        <p:nvSpPr>
          <p:cNvPr id="154" name="Google Shape;154;p18"/>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155" name="Google Shape;155;p18" descr="wall showing a row of doorways, indicating choices or opportunities "/>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4815650"/>
            <a:ext cx="9144000" cy="138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body" idx="1"/>
          </p:nvPr>
        </p:nvSpPr>
        <p:spPr>
          <a:xfrm>
            <a:off x="224625" y="838200"/>
            <a:ext cx="7660800" cy="51327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US"/>
              <a:t>Establish a single </a:t>
            </a:r>
            <a:r>
              <a:rPr lang="en-US" b="1"/>
              <a:t>Point of Contact</a:t>
            </a:r>
            <a:endParaRPr b="1"/>
          </a:p>
          <a:p>
            <a:pPr marL="457200" lvl="0" indent="-381000" algn="l" rtl="0">
              <a:spcBef>
                <a:spcPts val="1000"/>
              </a:spcBef>
              <a:spcAft>
                <a:spcPts val="0"/>
              </a:spcAft>
              <a:buSzPts val="2400"/>
              <a:buChar char="●"/>
            </a:pPr>
            <a:r>
              <a:rPr lang="en-US"/>
              <a:t>Ask for </a:t>
            </a:r>
            <a:r>
              <a:rPr lang="en-US" b="1"/>
              <a:t>help</a:t>
            </a:r>
            <a:endParaRPr b="1"/>
          </a:p>
          <a:p>
            <a:pPr marL="457200" lvl="0" indent="-381000" algn="l" rtl="0">
              <a:spcBef>
                <a:spcPts val="1000"/>
              </a:spcBef>
              <a:spcAft>
                <a:spcPts val="0"/>
              </a:spcAft>
              <a:buSzPts val="2400"/>
              <a:buChar char="●"/>
            </a:pPr>
            <a:r>
              <a:rPr lang="en-US"/>
              <a:t>Do a </a:t>
            </a:r>
            <a:r>
              <a:rPr lang="en-US" b="1"/>
              <a:t>technology</a:t>
            </a:r>
            <a:r>
              <a:rPr lang="en-US"/>
              <a:t> </a:t>
            </a:r>
            <a:r>
              <a:rPr lang="en-US" b="1"/>
              <a:t>test</a:t>
            </a:r>
            <a:r>
              <a:rPr lang="en-US"/>
              <a:t> in advance</a:t>
            </a:r>
            <a:endParaRPr/>
          </a:p>
          <a:p>
            <a:pPr marL="457200" lvl="0" indent="-381000" algn="l" rtl="0">
              <a:spcBef>
                <a:spcPts val="1000"/>
              </a:spcBef>
              <a:spcAft>
                <a:spcPts val="0"/>
              </a:spcAft>
              <a:buSzPts val="2400"/>
              <a:buChar char="●"/>
            </a:pPr>
            <a:r>
              <a:rPr lang="en-US"/>
              <a:t>Broadcast the </a:t>
            </a:r>
            <a:r>
              <a:rPr lang="en-US" b="1"/>
              <a:t>Communication</a:t>
            </a:r>
            <a:r>
              <a:rPr lang="en-US"/>
              <a:t> </a:t>
            </a:r>
            <a:r>
              <a:rPr lang="en-US" b="1"/>
              <a:t>Rules</a:t>
            </a:r>
            <a:r>
              <a:rPr lang="en-US"/>
              <a:t> </a:t>
            </a:r>
            <a:endParaRPr/>
          </a:p>
          <a:p>
            <a:pPr marL="914400" lvl="1" indent="-355600" algn="l" rtl="0">
              <a:spcBef>
                <a:spcPts val="400"/>
              </a:spcBef>
              <a:spcAft>
                <a:spcPts val="0"/>
              </a:spcAft>
              <a:buSzPts val="2000"/>
              <a:buChar char="○"/>
            </a:pPr>
            <a:r>
              <a:rPr lang="en-US"/>
              <a:t>Sample at the beginning of this presentation </a:t>
            </a:r>
            <a:endParaRPr/>
          </a:p>
          <a:p>
            <a:pPr marL="457200" lvl="0" indent="-381000" algn="l" rtl="0">
              <a:spcBef>
                <a:spcPts val="1000"/>
              </a:spcBef>
              <a:spcAft>
                <a:spcPts val="0"/>
              </a:spcAft>
              <a:buSzPts val="2400"/>
              <a:buChar char="●"/>
            </a:pPr>
            <a:r>
              <a:rPr lang="en-US">
                <a:solidFill>
                  <a:schemeClr val="dk2"/>
                </a:solidFill>
              </a:rPr>
              <a:t>Embrace good meeting </a:t>
            </a:r>
            <a:r>
              <a:rPr lang="en-US" b="1">
                <a:solidFill>
                  <a:schemeClr val="dk2"/>
                </a:solidFill>
              </a:rPr>
              <a:t>management</a:t>
            </a:r>
            <a:r>
              <a:rPr lang="en-US">
                <a:solidFill>
                  <a:schemeClr val="dk2"/>
                </a:solidFill>
              </a:rPr>
              <a:t> </a:t>
            </a:r>
            <a:r>
              <a:rPr lang="en-US" b="1">
                <a:solidFill>
                  <a:schemeClr val="dk2"/>
                </a:solidFill>
              </a:rPr>
              <a:t>techniques</a:t>
            </a:r>
            <a:endParaRPr/>
          </a:p>
          <a:p>
            <a:pPr marL="0" lvl="0" indent="0" algn="l" rtl="0">
              <a:spcBef>
                <a:spcPts val="1000"/>
              </a:spcBef>
              <a:spcAft>
                <a:spcPts val="0"/>
              </a:spcAft>
              <a:buNone/>
            </a:pPr>
            <a:endParaRPr sz="1500" i="1"/>
          </a:p>
        </p:txBody>
      </p:sp>
      <p:sp>
        <p:nvSpPr>
          <p:cNvPr id="162" name="Google Shape;162;p19"/>
          <p:cNvSpPr txBox="1">
            <a:spLocks noGrp="1"/>
          </p:cNvSpPr>
          <p:nvPr>
            <p:ph type="title"/>
          </p:nvPr>
        </p:nvSpPr>
        <p:spPr>
          <a:xfrm>
            <a:off x="228600" y="0"/>
            <a:ext cx="8686800" cy="750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Virtual Meetings: Universal Meeting Design</a:t>
            </a:r>
            <a:endParaRPr/>
          </a:p>
        </p:txBody>
      </p:sp>
      <p:sp>
        <p:nvSpPr>
          <p:cNvPr id="163" name="Google Shape;163;p19"/>
          <p:cNvSpPr txBox="1">
            <a:spLocks noGrp="1"/>
          </p:cNvSpPr>
          <p:nvPr>
            <p:ph type="sldNum" idx="12"/>
          </p:nvPr>
        </p:nvSpPr>
        <p:spPr>
          <a:xfrm>
            <a:off x="7005638" y="5972175"/>
            <a:ext cx="1905000" cy="2286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Default Design">
  <a:themeElements>
    <a:clrScheme name="Custom 1">
      <a:dk1>
        <a:srgbClr val="3F3F3F"/>
      </a:dk1>
      <a:lt1>
        <a:srgbClr val="FFFFFF"/>
      </a:lt1>
      <a:dk2>
        <a:srgbClr val="005288"/>
      </a:dk2>
      <a:lt2>
        <a:srgbClr val="C0C2C4"/>
      </a:lt2>
      <a:accent1>
        <a:srgbClr val="C41230"/>
      </a:accent1>
      <a:accent2>
        <a:srgbClr val="006699"/>
      </a:accent2>
      <a:accent3>
        <a:srgbClr val="5E9732"/>
      </a:accent3>
      <a:accent4>
        <a:srgbClr val="FFFFFF"/>
      </a:accent4>
      <a:accent5>
        <a:srgbClr val="091F44"/>
      </a:accent5>
      <a:accent6>
        <a:srgbClr val="DA1E3F"/>
      </a:accent6>
      <a:hlink>
        <a:srgbClr val="FFFFF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6DDC377339FD488495EA6AEB9FEAD5" ma:contentTypeVersion="12" ma:contentTypeDescription="Create a new document." ma:contentTypeScope="" ma:versionID="c1254fb16b43efd0e655065772333b15">
  <xsd:schema xmlns:xsd="http://www.w3.org/2001/XMLSchema" xmlns:xs="http://www.w3.org/2001/XMLSchema" xmlns:p="http://schemas.microsoft.com/office/2006/metadata/properties" xmlns:ns2="8879358e-df00-4e6b-b9e1-4f6600feeb94" xmlns:ns3="706bbe19-9b2b-4917-a297-236448ad19d6" targetNamespace="http://schemas.microsoft.com/office/2006/metadata/properties" ma:root="true" ma:fieldsID="77b55f1da6b4ed11f7ca514d92cd53af" ns2:_="" ns3:_="">
    <xsd:import namespace="8879358e-df00-4e6b-b9e1-4f6600feeb94"/>
    <xsd:import namespace="706bbe19-9b2b-4917-a297-236448ad19d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9358e-df00-4e6b-b9e1-4f6600fee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6bbe19-9b2b-4917-a297-236448ad1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55BDB3D-9662-4D45-A2CC-BF3B298F8E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79358e-df00-4e6b-b9e1-4f6600feeb94"/>
    <ds:schemaRef ds:uri="706bbe19-9b2b-4917-a297-236448ad1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67BC63-41F4-43EB-9692-528A7E8EA7F9}">
  <ds:schemaRefs>
    <ds:schemaRef ds:uri="http://schemas.microsoft.com/sharepoint/v3/contenttype/forms"/>
  </ds:schemaRefs>
</ds:datastoreItem>
</file>

<file path=customXml/itemProps3.xml><?xml version="1.0" encoding="utf-8"?>
<ds:datastoreItem xmlns:ds="http://schemas.openxmlformats.org/officeDocument/2006/customXml" ds:itemID="{0325B5E0-FFB7-47D2-B661-9F4A90D02195}">
  <ds:schemaRefs>
    <ds:schemaRef ds:uri="http://purl.org/dc/elements/1.1/"/>
    <ds:schemaRef ds:uri="http://schemas.openxmlformats.org/package/2006/metadata/core-properties"/>
    <ds:schemaRef ds:uri="8879358e-df00-4e6b-b9e1-4f6600feeb94"/>
    <ds:schemaRef ds:uri="http://purl.org/dc/terms/"/>
    <ds:schemaRef ds:uri="http://schemas.microsoft.com/office/infopath/2007/PartnerControls"/>
    <ds:schemaRef ds:uri="http://schemas.microsoft.com/office/2006/documentManagement/types"/>
    <ds:schemaRef ds:uri="706bbe19-9b2b-4917-a297-236448ad19d6"/>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4410</Words>
  <Application>Microsoft Office PowerPoint</Application>
  <PresentationFormat>On-screen Show (4:3)</PresentationFormat>
  <Paragraphs>483</Paragraphs>
  <Slides>40</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Quattrocento Sans</vt:lpstr>
      <vt:lpstr>Noto Sans Symbols</vt:lpstr>
      <vt:lpstr>Arial</vt:lpstr>
      <vt:lpstr>Default Design</vt:lpstr>
      <vt:lpstr>Accessible Virtual Meetings</vt:lpstr>
      <vt:lpstr>Introduction</vt:lpstr>
      <vt:lpstr>Disclaimer</vt:lpstr>
      <vt:lpstr>Agenda</vt:lpstr>
      <vt:lpstr>Quote to share</vt:lpstr>
      <vt:lpstr>Reminder...</vt:lpstr>
      <vt:lpstr>Virtual Meetings: Challenges</vt:lpstr>
      <vt:lpstr>Virtual Meetings: Opportunities</vt:lpstr>
      <vt:lpstr>Virtual Meetings: Universal Meeting Design</vt:lpstr>
      <vt:lpstr>Meeting Management Techniques</vt:lpstr>
      <vt:lpstr>Meeting Management Techniques - continued</vt:lpstr>
      <vt:lpstr>Equipment and Tech Recommendations</vt:lpstr>
      <vt:lpstr>Equipment and Tech Recommendations - ASR</vt:lpstr>
      <vt:lpstr>Platforms: Zoom</vt:lpstr>
      <vt:lpstr>Platforms: Zoom</vt:lpstr>
      <vt:lpstr>Platforms: Zoom</vt:lpstr>
      <vt:lpstr>Platforms: Zoom (Placement of Captions)</vt:lpstr>
      <vt:lpstr>Platforms: Zoom (Roll-up captioning)</vt:lpstr>
      <vt:lpstr>Platforms: Cisco WebEx</vt:lpstr>
      <vt:lpstr>Platforms: Cisco WebEx</vt:lpstr>
      <vt:lpstr>Platforms: Cisco WebEx</vt:lpstr>
      <vt:lpstr>Platforms: Google Meet</vt:lpstr>
      <vt:lpstr>Platforms: Google Meet</vt:lpstr>
      <vt:lpstr>Platforms: Adobe Connect</vt:lpstr>
      <vt:lpstr>Platforms: Adobe Connect</vt:lpstr>
      <vt:lpstr>Platforms: Adobe Connect</vt:lpstr>
      <vt:lpstr>Platforms: Adobe Connect</vt:lpstr>
      <vt:lpstr>Platforms: Microsoft Teams</vt:lpstr>
      <vt:lpstr>Platforms: Microsoft Teams</vt:lpstr>
      <vt:lpstr>Platforms: Microsoft Teams (Captioning example)</vt:lpstr>
      <vt:lpstr>Platforms: Live Streaming</vt:lpstr>
      <vt:lpstr>Platforms: Live Streaming (Bad example)</vt:lpstr>
      <vt:lpstr>Platforms: Live Streaming (Good example)</vt:lpstr>
      <vt:lpstr>Platforms: Live Streaming (Size &amp; Transition)</vt:lpstr>
      <vt:lpstr>Platforms: Live Streaming (Burn-on Captions)</vt:lpstr>
      <vt:lpstr>Platforms: Virtual Event Platform</vt:lpstr>
      <vt:lpstr>Platforms: Virtual Event Platform</vt:lpstr>
      <vt:lpstr>Platforms: Virtual Event Platform</vt:lpstr>
      <vt:lpstr>So how do I pick a platform?</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Accessible Virtual Meetings</dc:title>
  <dc:creator/>
  <cp:lastModifiedBy/>
  <cp:revision>2</cp:revision>
  <cp:lastPrinted>2021-01-12T00:08:11Z</cp:lastPrinted>
  <dcterms:modified xsi:type="dcterms:W3CDTF">2021-01-15T18:48:29Z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0x010100C96DDC377339FD488495EA6AEB9FEAD5</vt:lpwstr>
  </property>
</Properties>
</file>